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</p:sldMasterIdLst>
  <p:notesMasterIdLst>
    <p:notesMasterId r:id="rId65"/>
  </p:notesMasterIdLst>
  <p:sldIdLst>
    <p:sldId id="361" r:id="rId3"/>
    <p:sldId id="452" r:id="rId4"/>
    <p:sldId id="457" r:id="rId5"/>
    <p:sldId id="401" r:id="rId6"/>
    <p:sldId id="364" r:id="rId7"/>
    <p:sldId id="464" r:id="rId8"/>
    <p:sldId id="394" r:id="rId9"/>
    <p:sldId id="411" r:id="rId10"/>
    <p:sldId id="465" r:id="rId11"/>
    <p:sldId id="264" r:id="rId12"/>
    <p:sldId id="407" r:id="rId13"/>
    <p:sldId id="415" r:id="rId14"/>
    <p:sldId id="334" r:id="rId15"/>
    <p:sldId id="335" r:id="rId16"/>
    <p:sldId id="481" r:id="rId17"/>
    <p:sldId id="365" r:id="rId18"/>
    <p:sldId id="449" r:id="rId19"/>
    <p:sldId id="366" r:id="rId20"/>
    <p:sldId id="367" r:id="rId21"/>
    <p:sldId id="368" r:id="rId22"/>
    <p:sldId id="369" r:id="rId23"/>
    <p:sldId id="370" r:id="rId24"/>
    <p:sldId id="371" r:id="rId25"/>
    <p:sldId id="372" r:id="rId26"/>
    <p:sldId id="373" r:id="rId27"/>
    <p:sldId id="374" r:id="rId28"/>
    <p:sldId id="375" r:id="rId29"/>
    <p:sldId id="378" r:id="rId30"/>
    <p:sldId id="466" r:id="rId31"/>
    <p:sldId id="404" r:id="rId32"/>
    <p:sldId id="379" r:id="rId33"/>
    <p:sldId id="405" r:id="rId34"/>
    <p:sldId id="393" r:id="rId35"/>
    <p:sldId id="381" r:id="rId36"/>
    <p:sldId id="383" r:id="rId37"/>
    <p:sldId id="384" r:id="rId38"/>
    <p:sldId id="385" r:id="rId39"/>
    <p:sldId id="386" r:id="rId40"/>
    <p:sldId id="406" r:id="rId41"/>
    <p:sldId id="388" r:id="rId42"/>
    <p:sldId id="389" r:id="rId43"/>
    <p:sldId id="390" r:id="rId44"/>
    <p:sldId id="391" r:id="rId45"/>
    <p:sldId id="392" r:id="rId46"/>
    <p:sldId id="377" r:id="rId47"/>
    <p:sldId id="408" r:id="rId48"/>
    <p:sldId id="445" r:id="rId49"/>
    <p:sldId id="402" r:id="rId50"/>
    <p:sldId id="455" r:id="rId51"/>
    <p:sldId id="339" r:id="rId52"/>
    <p:sldId id="483" r:id="rId53"/>
    <p:sldId id="472" r:id="rId54"/>
    <p:sldId id="470" r:id="rId55"/>
    <p:sldId id="426" r:id="rId56"/>
    <p:sldId id="468" r:id="rId57"/>
    <p:sldId id="469" r:id="rId58"/>
    <p:sldId id="474" r:id="rId59"/>
    <p:sldId id="476" r:id="rId60"/>
    <p:sldId id="479" r:id="rId61"/>
    <p:sldId id="344" r:id="rId62"/>
    <p:sldId id="484" r:id="rId63"/>
    <p:sldId id="485" r:id="rId64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3383"/>
    <a:srgbClr val="633485"/>
    <a:srgbClr val="623283"/>
    <a:srgbClr val="8B739C"/>
    <a:srgbClr val="E3D0E6"/>
    <a:srgbClr val="CA3737"/>
    <a:srgbClr val="E84F4B"/>
    <a:srgbClr val="643585"/>
    <a:srgbClr val="CDADD3"/>
    <a:srgbClr val="4F2A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008" autoAdjust="0"/>
    <p:restoredTop sz="87868" autoAdjust="0"/>
  </p:normalViewPr>
  <p:slideViewPr>
    <p:cSldViewPr snapToGrid="0">
      <p:cViewPr>
        <p:scale>
          <a:sx n="33" d="100"/>
          <a:sy n="33" d="100"/>
        </p:scale>
        <p:origin x="1254" y="7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-106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23AA7EA-A764-43BF-A02A-2EF71FA32E2F}" type="datetimeFigureOut">
              <a:rPr lang="ar-SA" smtClean="0"/>
              <a:t>13/04/41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8E34701C-E33E-45FF-8628-7CEE578DF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11088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wadalaamal.com/category/-/-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usinessmodelgeneration.com/book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bmg-arabic.com/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scholar.google.com.tr/scholar_url?url=http://www.academicjournals.org/app/webroot/article/article1380791074_Oliveira%2520and%2520Ferreira.pdf&amp;hl=ar&amp;sa=X&amp;scisig=AAGBfm231mYXaGL3FOqjy6J2hin8wtyvyg&amp;nossl=1&amp;oi=scholarr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fmfiddle.com/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scholar.google.com.tr/scholar_url?url=http://www.academicjournals.org/app/webroot/article/article1380791074_Oliveira%2520and%2520Ferreira.pdf&amp;hl=ar&amp;sa=X&amp;scisig=AAGBfm231mYXaGL3FOqjy6J2hin8wtyvyg&amp;nossl=1&amp;oi=scholarr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fmfiddle.com/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يعد نموذج العمل التجاري، أحد أفضل الأدوات الحديثة لقياس مدى جدوى فكرة مشروع تجاري قبل إعداد </a:t>
            </a:r>
            <a:r>
              <a:rPr lang="ar-SA" sz="1200" b="0" i="0" strike="sng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دراسة جدوى</a:t>
            </a:r>
            <a:r>
              <a:rPr lang="ar-S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تفصيلية ،</a:t>
            </a:r>
          </a:p>
          <a:p>
            <a:r>
              <a:rPr lang="ar-S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ويمكن لأي شخص القيام به ، </a:t>
            </a:r>
          </a:p>
          <a:p>
            <a:endParaRPr lang="ar-S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ar-S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وتعريفه الأمثل حسب كتاب نموذج العمل التجاري “الأسلوب الذي تتبعه المنشأة في خلق قيمة ما وتحقيقها والاستفادة منها” ، </a:t>
            </a:r>
          </a:p>
          <a:p>
            <a:endParaRPr lang="ar-S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ar-S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ويتميز نموذج العمل التجاري عن خطة العمل بما يلي :</a:t>
            </a:r>
          </a:p>
          <a:p>
            <a:r>
              <a:rPr lang="ar-S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1- مكون من صفحة واحدة فقط ، بينما لا تقل خطة العمل عن 20 صفحة.</a:t>
            </a:r>
            <a:br>
              <a:rPr lang="ar-S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ar-S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2- يمكن لأي شخص إعداده ، بينما تتطلب خطة العمل شخصًا متمرسًا.</a:t>
            </a:r>
            <a:br>
              <a:rPr lang="ar-S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ar-S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 يستغرق إعداده ساعتين كحد أقصى ، مقابل وقت أطول بكثير لخطة العمل.</a:t>
            </a:r>
            <a:br>
              <a:rPr lang="ar-S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ar-S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4- سهولة وسرعة وصول الفكرة لأي شخص ، بينما تحتاج خطة العمل توضيحًا ووقتًا أطول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34701C-E33E-45FF-8628-7CEE578DF8BE}" type="slidenum">
              <a:rPr lang="ar-SA" smtClean="0"/>
              <a:t>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128848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dirty="0"/>
              <a:t>كيف يتم الترويج لهذه العروض وبيعها وتسليمها؟</a:t>
            </a:r>
          </a:p>
          <a:p>
            <a:r>
              <a:rPr lang="ar-SA" dirty="0"/>
              <a:t>كيف ستخبر الشركة السوق؟</a:t>
            </a:r>
          </a:p>
          <a:p>
            <a:r>
              <a:rPr lang="ar-SA" dirty="0"/>
              <a:t>تم تحديد القنوات الإعلامية (موقع الويب ، الصفحات الصفراء ، الراديو ، الصحف ، المتسوق ، التلفزيون ، إلخ) ، والتي سيتم استخدامها ، لماذا؟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34701C-E33E-45FF-8628-7CEE578DF8BE}" type="slidenum">
              <a:rPr lang="ar-SA" smtClean="0"/>
              <a:t>20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54652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dirty="0"/>
              <a:t>ما هي أنواع العلاقات الموجودة أو يجب تطويرها مع العميل؟</a:t>
            </a:r>
          </a:p>
          <a:p>
            <a:r>
              <a:rPr lang="ar-SA" dirty="0"/>
              <a:t>كيف يريد العميل تأسيس العلاقة والحفاظ عليها؟</a:t>
            </a:r>
          </a:p>
          <a:p>
            <a:r>
              <a:rPr lang="ar-SA" dirty="0"/>
              <a:t>كيف تتفاعل مع العميل من خلال "رحلته"؟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34701C-E33E-45FF-8628-7CEE578DF8BE}" type="slidenum">
              <a:rPr lang="ar-SA" smtClean="0"/>
              <a:t>21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292278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dirty="0"/>
              <a:t>كيف الشركة كسب المال؟</a:t>
            </a:r>
          </a:p>
          <a:p>
            <a:r>
              <a:rPr lang="ar-SA" dirty="0"/>
              <a:t>ما هو هيكل التسعير؟</a:t>
            </a:r>
          </a:p>
          <a:p>
            <a:r>
              <a:rPr lang="ar-SA" dirty="0"/>
              <a:t>ما هي خطوات عملية التعاقد؟ ما هي الضوابط على التكاليف المعمول بها؟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34701C-E33E-45FF-8628-7CEE578DF8BE}" type="slidenum">
              <a:rPr lang="ar-SA" smtClean="0"/>
              <a:t>22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17125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dirty="0"/>
              <a:t>- ما هي المنتجات والعمليات المستخدمة في الإنتاج؟</a:t>
            </a:r>
          </a:p>
          <a:p>
            <a:r>
              <a:rPr lang="ar-SA" dirty="0"/>
              <a:t>- استخدام نطاقات العمل ، ومراجعات المنتجات ، ووثائق أفضل الممارسات ، وما إلى ذلك؟</a:t>
            </a:r>
          </a:p>
          <a:p>
            <a:r>
              <a:rPr lang="ar-SA" dirty="0"/>
              <a:t>- ما هي الأصول الاستراتيجية الفريدة التي يجب على الشركة أن تنافسها؟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34701C-E33E-45FF-8628-7CEE578DF8BE}" type="slidenum">
              <a:rPr lang="ar-SA" smtClean="0"/>
              <a:t>23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416801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dirty="0"/>
              <a:t>- ماذا يجب أن تفعل الشركة؟</a:t>
            </a:r>
          </a:p>
          <a:p>
            <a:r>
              <a:rPr lang="ar-SA" dirty="0"/>
              <a:t>- تحديد العمل الفعلي الذي تقوم به الشركة ،</a:t>
            </a:r>
          </a:p>
          <a:p>
            <a:r>
              <a:rPr lang="ar-SA" dirty="0"/>
              <a:t>- كيف يتم العمل ، وأي عمليات خاصة تميز الشركة عن منافسيها.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34701C-E33E-45FF-8628-7CEE578DF8BE}" type="slidenum">
              <a:rPr lang="ar-SA" smtClean="0"/>
              <a:t>24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991003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dirty="0"/>
              <a:t>- ما الذي لا تستطيع الشركة فعله حتى تتمكن من التركيز على أنشطتها الرئيسية؟</a:t>
            </a:r>
          </a:p>
          <a:p>
            <a:r>
              <a:rPr lang="ar-SA" dirty="0"/>
              <a:t>- من هم أهم الموردين والداعمين ، والمنتجات أو الخدمات التي يقدمونها؟</a:t>
            </a:r>
          </a:p>
          <a:p>
            <a:r>
              <a:rPr lang="ar-SA" dirty="0"/>
              <a:t>  كيف هي العلاقات مع كل يجري رعايتها والمحافظة عليها.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34701C-E33E-45FF-8628-7CEE578DF8BE}" type="slidenum">
              <a:rPr lang="ar-SA" smtClean="0"/>
              <a:t>25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274476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dirty="0"/>
              <a:t>- كيف تنفق الشركة المال؟</a:t>
            </a:r>
          </a:p>
          <a:p>
            <a:r>
              <a:rPr lang="ar-SA" dirty="0"/>
              <a:t>- ما هي الدوافع الرئيسية للتكلفة التجارية؟</a:t>
            </a:r>
          </a:p>
          <a:p>
            <a:r>
              <a:rPr lang="ar-SA" dirty="0"/>
              <a:t>  كيف ترتبط بالإيرادات؟</a:t>
            </a:r>
          </a:p>
          <a:p>
            <a:r>
              <a:rPr lang="ar-SA" dirty="0"/>
              <a:t>- هل هناك احتياطيات نقدية؟ ما مدى قوة العلاقات المصرفية؟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34701C-E33E-45FF-8628-7CEE578DF8BE}" type="slidenum">
              <a:rPr lang="ar-SA" smtClean="0"/>
              <a:t>26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266155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Capture</a:t>
            </a:r>
            <a:r>
              <a:rPr lang="ar-SA" dirty="0"/>
              <a:t> :  التقاط - قبض  - استيلاء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34701C-E33E-45FF-8628-7CEE578DF8BE}" type="slidenum">
              <a:rPr lang="ar-SA" smtClean="0"/>
              <a:t>47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7686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يعود الفضل لابتكار مخطط نموذج العمل التجاري إلى المؤلفين أليكس </a:t>
            </a:r>
            <a:r>
              <a:rPr lang="ar-S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اوسترفالدر</a:t>
            </a:r>
            <a:r>
              <a:rPr lang="ar-S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Alexander Osterwalder </a:t>
            </a:r>
            <a:r>
              <a:rPr lang="ar-S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وإيف </a:t>
            </a:r>
            <a:r>
              <a:rPr lang="ar-S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بينور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Yves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Pigneur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ar-S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اللذين قدّماه في كتابهما </a:t>
            </a:r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Business Model generation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ar-S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والذي أطلق عام 2010. وتمت ترجمته للعربية  بعنوان (</a:t>
            </a:r>
            <a:r>
              <a:rPr lang="ar-SA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ابتكار نموذج العمل التجاري</a:t>
            </a:r>
            <a:r>
              <a:rPr lang="ar-S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endParaRPr lang="ar-S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ar-SA" dirty="0"/>
            </a:br>
            <a:r>
              <a:rPr lang="ar-SA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ألكسندر </a:t>
            </a:r>
            <a:r>
              <a:rPr lang="ar-SA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أوسترڤالدر</a:t>
            </a:r>
            <a:r>
              <a:rPr lang="ar-SA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br>
              <a:rPr lang="ar-SA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ar-S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هو عالم أعمال سويسري ، مؤلف ، متحدث ، مستشار ، ورجل أعمال ، معروف بعمله في مجال نمذجة الأعمال</a:t>
            </a:r>
          </a:p>
          <a:p>
            <a:endParaRPr lang="ar-S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ar-SA" sz="1600" b="1" dirty="0"/>
              <a:t>د. إيف </a:t>
            </a:r>
            <a:r>
              <a:rPr lang="ar-SA" sz="1600" b="1" dirty="0" err="1"/>
              <a:t>بينور</a:t>
            </a:r>
            <a:endParaRPr lang="ar-SA" sz="1600" b="1" dirty="0"/>
          </a:p>
          <a:p>
            <a:r>
              <a:rPr lang="ar-SA" dirty="0"/>
              <a:t> هو أستاذ نظم المعلومات الإدارية في جامعة لوزان منذ عام 1984م  وعمل أستاذاً في ولاية جورجيا وفي جامعة كولومبيا البريطانية</a:t>
            </a:r>
          </a:p>
          <a:p>
            <a:r>
              <a:rPr lang="ar-SA" dirty="0"/>
              <a:t>وعمل باحثا رئيسيا في العديد من مشاريع البحوث في مجال هندسة متطلبات تصميم نظم المعلومات وإدارة تكنولوجيا المعلومات والابتكار والتجارة الالكترونية</a:t>
            </a:r>
          </a:p>
          <a:p>
            <a:endParaRPr lang="ar-S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وأيضاً شارك في تأليف هذا الكتاب 470 من المتمرّسين في العمل التجاري من 45 بلداً، </a:t>
            </a:r>
            <a:endParaRPr lang="ar-SA" dirty="0"/>
          </a:p>
          <a:p>
            <a:endParaRPr lang="ar-S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ar-S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ابتكار نموذج العمل التجاريّ هو دليل عمليّ ملهم لكل من يسعى الى تحسين نموذج عمله التجاريّ أو ابتكار نموذج جديد. </a:t>
            </a:r>
          </a:p>
          <a:p>
            <a:r>
              <a:rPr lang="ar-S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سيعلّمنا هذا الكتاب أساليب عمليّة تستخدمها شركات رياديّة من مختلف أنحاء العالم. </a:t>
            </a:r>
          </a:p>
          <a:p>
            <a:r>
              <a:rPr lang="ar-S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وسيساعدنا أن نصمّم ونطبّق نموذج عمل تجاري جديد- أو أن نحلّل نموذجاً قديماً ونطوّره. </a:t>
            </a:r>
          </a:p>
          <a:p>
            <a:endParaRPr lang="ar-S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34701C-E33E-45FF-8628-7CEE578DF8BE}" type="slidenum">
              <a:rPr lang="ar-SA" smtClean="0"/>
              <a:t>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86982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b="1" dirty="0"/>
              <a:t>مخطط</a:t>
            </a:r>
            <a:r>
              <a:rPr lang="ar-SA" dirty="0"/>
              <a:t> – لوحة - نقش</a:t>
            </a:r>
          </a:p>
          <a:p>
            <a:r>
              <a:rPr lang="ar-SA" dirty="0"/>
              <a:t>دعائم – ركائز - </a:t>
            </a:r>
            <a:r>
              <a:rPr lang="ar-SA" b="1" dirty="0"/>
              <a:t>أركان</a:t>
            </a:r>
          </a:p>
          <a:p>
            <a:r>
              <a:rPr lang="ar-SA" dirty="0"/>
              <a:t>لبنات - </a:t>
            </a:r>
            <a:r>
              <a:rPr lang="ar-SA" b="1" dirty="0"/>
              <a:t>مكونات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34701C-E33E-45FF-8628-7CEE578DF8BE}" type="slidenum">
              <a:rPr lang="ar-SA" smtClean="0"/>
              <a:t>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06681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1- شرائح العملاء أو الزبائن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Customer Segments</a:t>
            </a:r>
          </a:p>
          <a:p>
            <a:r>
              <a:rPr lang="ar-S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2- القيمة المقترحة أو العرض المقدّم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 Proposition</a:t>
            </a:r>
          </a:p>
          <a:p>
            <a:r>
              <a:rPr lang="ar-S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 قنوات التوزيع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Channels</a:t>
            </a:r>
          </a:p>
          <a:p>
            <a:r>
              <a:rPr lang="ar-S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4-العلاقة مع العملاء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Customer Relationship</a:t>
            </a:r>
          </a:p>
          <a:p>
            <a:r>
              <a:rPr lang="ar-S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5-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ar-S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مصادر الإيرادات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Revenue Stream</a:t>
            </a:r>
          </a:p>
          <a:p>
            <a:r>
              <a:rPr lang="ar-S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6- الموارد الأساسية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Resources</a:t>
            </a:r>
          </a:p>
          <a:p>
            <a:r>
              <a:rPr lang="ar-S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7- الأنشطة الأساسية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Activities</a:t>
            </a:r>
            <a:endParaRPr lang="ar-S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8- الشركاء الأساسيون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Partners</a:t>
            </a:r>
          </a:p>
          <a:p>
            <a:r>
              <a:rPr lang="ar-S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9-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ar-S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هيكل التكاليف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structure Costs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34701C-E33E-45FF-8628-7CEE578DF8BE}" type="slidenum">
              <a:rPr lang="ar-SA" smtClean="0"/>
              <a:t>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54020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1- شرائح العملاء أو الزبائن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Customer Segments</a:t>
            </a:r>
          </a:p>
          <a:p>
            <a:r>
              <a:rPr lang="ar-S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2- القيمة المقترحة أو العرض المقدّم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 Proposition</a:t>
            </a:r>
          </a:p>
          <a:p>
            <a:r>
              <a:rPr lang="ar-S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 قنوات التوزيع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Channels</a:t>
            </a:r>
          </a:p>
          <a:p>
            <a:r>
              <a:rPr lang="ar-S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4-العلاقة مع العملاء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Customer Relationship</a:t>
            </a:r>
          </a:p>
          <a:p>
            <a:r>
              <a:rPr lang="ar-S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5-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ar-S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مصادر الإيرادات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Revenue Stream</a:t>
            </a:r>
          </a:p>
          <a:p>
            <a:r>
              <a:rPr lang="ar-S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6- الموارد الأساسية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Resources</a:t>
            </a:r>
          </a:p>
          <a:p>
            <a:r>
              <a:rPr lang="ar-S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7- الأنشطة الأساسية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Activities</a:t>
            </a:r>
            <a:endParaRPr lang="ar-S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8- الشركاء الأساسيون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Partners</a:t>
            </a:r>
          </a:p>
          <a:p>
            <a:r>
              <a:rPr lang="ar-S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9-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ar-S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هيكل التكاليف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structure Costs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34701C-E33E-45FF-8628-7CEE578DF8BE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17502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b="0" dirty="0">
                <a:solidFill>
                  <a:schemeClr val="accent5">
                    <a:lumMod val="75000"/>
                  </a:schemeClr>
                </a:solidFill>
              </a:rPr>
              <a:t>منصة ستراتي </a:t>
            </a:r>
            <a:r>
              <a:rPr lang="ar-SA" b="0" dirty="0" err="1">
                <a:solidFill>
                  <a:schemeClr val="accent5">
                    <a:lumMod val="75000"/>
                  </a:schemeClr>
                </a:solidFill>
              </a:rPr>
              <a:t>جايزر</a:t>
            </a:r>
            <a:r>
              <a:rPr lang="ar-SA" b="0" dirty="0">
                <a:solidFill>
                  <a:schemeClr val="accent5">
                    <a:lumMod val="75000"/>
                  </a:schemeClr>
                </a:solidFill>
              </a:rPr>
              <a:t> للتدريب وإنشاء نماذج الأعمال</a:t>
            </a:r>
            <a:endParaRPr lang="en-US" b="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b="0" dirty="0">
                <a:solidFill>
                  <a:schemeClr val="accent5">
                    <a:lumMod val="75000"/>
                  </a:schemeClr>
                </a:solidFill>
              </a:rPr>
              <a:t>www.strategyzer.com</a:t>
            </a:r>
          </a:p>
          <a:p>
            <a:endParaRPr lang="en-US" b="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ar-SA" b="0" dirty="0">
                <a:solidFill>
                  <a:schemeClr val="accent5">
                    <a:lumMod val="75000"/>
                  </a:schemeClr>
                </a:solidFill>
              </a:rPr>
              <a:t>كما يمكنك انشاء نموذج العمل التجاري الخاص بك من خلال الموقع الرسمي</a:t>
            </a:r>
            <a:endParaRPr lang="en-US" b="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b="0" dirty="0">
                <a:solidFill>
                  <a:schemeClr val="accent5">
                    <a:lumMod val="75000"/>
                  </a:schemeClr>
                </a:solidFill>
              </a:rPr>
              <a:t>www.</a:t>
            </a:r>
            <a:r>
              <a:rPr lang="en-US" sz="1200" b="0" i="0" u="sng" kern="1200" dirty="0">
                <a:solidFill>
                  <a:schemeClr val="accent5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Business Model Generation</a:t>
            </a:r>
            <a:r>
              <a:rPr lang="en-US" sz="1200" b="0" i="0" u="sng" kern="1200" dirty="0">
                <a:solidFill>
                  <a:schemeClr val="accent5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.com</a:t>
            </a:r>
          </a:p>
          <a:p>
            <a:r>
              <a:rPr lang="ar-SA" dirty="0"/>
              <a:t>ادخل على </a:t>
            </a:r>
            <a:r>
              <a:rPr lang="en-US" dirty="0"/>
              <a:t>Canvas</a:t>
            </a:r>
            <a:r>
              <a:rPr lang="ar-SA" dirty="0"/>
              <a:t>  ثم اضغط </a:t>
            </a:r>
            <a:r>
              <a:rPr lang="en-US" dirty="0"/>
              <a:t>Download</a:t>
            </a:r>
            <a:endParaRPr lang="ar-SA" dirty="0"/>
          </a:p>
          <a:p>
            <a:endParaRPr lang="ar-SA" dirty="0"/>
          </a:p>
          <a:p>
            <a:r>
              <a:rPr lang="ar-SA" dirty="0"/>
              <a:t>خدمة </a:t>
            </a:r>
            <a:r>
              <a:rPr lang="en-US" dirty="0"/>
              <a:t>Business Model Fiddle</a:t>
            </a:r>
            <a:endParaRPr lang="ar-SA" dirty="0"/>
          </a:p>
          <a:p>
            <a:pPr marL="0" indent="0">
              <a:buNone/>
            </a:pPr>
            <a:r>
              <a:rPr lang="ar-SA" dirty="0"/>
              <a:t>على موقع </a:t>
            </a:r>
            <a:r>
              <a:rPr lang="en-US" dirty="0">
                <a:hlinkClick r:id="rId4"/>
              </a:rPr>
              <a:t>www.fmfiddle.com</a:t>
            </a:r>
            <a:endParaRPr lang="ar-SA" dirty="0"/>
          </a:p>
          <a:p>
            <a:pPr marL="0" indent="0">
              <a:buNone/>
            </a:pPr>
            <a:r>
              <a:rPr lang="ar-SA" dirty="0"/>
              <a:t>لعمل نموذج عمل خاص بك مجانا</a:t>
            </a:r>
          </a:p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34701C-E33E-45FF-8628-7CEE578DF8BE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20102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b="0" dirty="0">
                <a:solidFill>
                  <a:schemeClr val="accent5">
                    <a:lumMod val="75000"/>
                  </a:schemeClr>
                </a:solidFill>
              </a:rPr>
              <a:t>منصة ستراتي </a:t>
            </a:r>
            <a:r>
              <a:rPr lang="ar-SA" b="0" dirty="0" err="1">
                <a:solidFill>
                  <a:schemeClr val="accent5">
                    <a:lumMod val="75000"/>
                  </a:schemeClr>
                </a:solidFill>
              </a:rPr>
              <a:t>جايزر</a:t>
            </a:r>
            <a:r>
              <a:rPr lang="ar-SA" b="0" dirty="0">
                <a:solidFill>
                  <a:schemeClr val="accent5">
                    <a:lumMod val="75000"/>
                  </a:schemeClr>
                </a:solidFill>
              </a:rPr>
              <a:t> للتدريب وإنشاء نماذج الأعمال</a:t>
            </a:r>
            <a:endParaRPr lang="en-US" b="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b="0" dirty="0">
                <a:solidFill>
                  <a:schemeClr val="accent5">
                    <a:lumMod val="75000"/>
                  </a:schemeClr>
                </a:solidFill>
              </a:rPr>
              <a:t>www.strategyzer.com</a:t>
            </a:r>
          </a:p>
          <a:p>
            <a:endParaRPr lang="en-US" b="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ar-SA" b="0" dirty="0">
                <a:solidFill>
                  <a:schemeClr val="accent5">
                    <a:lumMod val="75000"/>
                  </a:schemeClr>
                </a:solidFill>
              </a:rPr>
              <a:t>كما يمكنك انشاء نموذج العمل التجاري الخاص بك من خلال الموقع الرسمي</a:t>
            </a:r>
            <a:endParaRPr lang="en-US" b="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b="0" dirty="0">
                <a:solidFill>
                  <a:schemeClr val="accent5">
                    <a:lumMod val="75000"/>
                  </a:schemeClr>
                </a:solidFill>
              </a:rPr>
              <a:t>www.</a:t>
            </a:r>
            <a:r>
              <a:rPr lang="en-US" sz="1200" b="0" i="0" u="sng" kern="1200" dirty="0">
                <a:solidFill>
                  <a:schemeClr val="accent5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Business Model Generation</a:t>
            </a:r>
            <a:r>
              <a:rPr lang="en-US" sz="1200" b="0" i="0" u="sng" kern="1200" dirty="0">
                <a:solidFill>
                  <a:schemeClr val="accent5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.com</a:t>
            </a:r>
          </a:p>
          <a:p>
            <a:r>
              <a:rPr lang="ar-SA" dirty="0"/>
              <a:t>ادخل على </a:t>
            </a:r>
            <a:r>
              <a:rPr lang="en-US" dirty="0"/>
              <a:t>Canvas</a:t>
            </a:r>
            <a:r>
              <a:rPr lang="ar-SA" dirty="0"/>
              <a:t>  ثم اضغط </a:t>
            </a:r>
            <a:r>
              <a:rPr lang="en-US" dirty="0"/>
              <a:t>Download</a:t>
            </a:r>
            <a:endParaRPr lang="ar-SA" dirty="0"/>
          </a:p>
          <a:p>
            <a:endParaRPr lang="ar-SA" dirty="0"/>
          </a:p>
          <a:p>
            <a:r>
              <a:rPr lang="ar-SA" dirty="0"/>
              <a:t>خدمة </a:t>
            </a:r>
            <a:r>
              <a:rPr lang="en-US" dirty="0"/>
              <a:t>Business Model Fiddle</a:t>
            </a:r>
            <a:endParaRPr lang="ar-SA" dirty="0"/>
          </a:p>
          <a:p>
            <a:pPr marL="0" indent="0">
              <a:buNone/>
            </a:pPr>
            <a:r>
              <a:rPr lang="ar-SA" dirty="0"/>
              <a:t>على موقع </a:t>
            </a:r>
            <a:r>
              <a:rPr lang="en-US" dirty="0">
                <a:hlinkClick r:id="rId4"/>
              </a:rPr>
              <a:t>www.fmfiddle.com</a:t>
            </a:r>
            <a:endParaRPr lang="ar-SA" dirty="0"/>
          </a:p>
          <a:p>
            <a:pPr marL="0" indent="0">
              <a:buNone/>
            </a:pPr>
            <a:r>
              <a:rPr lang="ar-SA" dirty="0"/>
              <a:t>لعمل نموذج عمل خاص بك مجانا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34701C-E33E-45FF-8628-7CEE578DF8BE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39895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dirty="0"/>
              <a:t>من هو العميل؟</a:t>
            </a:r>
          </a:p>
          <a:p>
            <a:r>
              <a:rPr lang="ar-SA" dirty="0"/>
              <a:t>من هم العملاء؟</a:t>
            </a:r>
          </a:p>
          <a:p>
            <a:r>
              <a:rPr lang="ar-SA" dirty="0"/>
              <a:t>ماذا يعتقدون؟ يرون؟ يشعرون؟ يفعلون؟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34701C-E33E-45FF-8628-7CEE578DF8BE}" type="slidenum">
              <a:rPr lang="ar-SA" smtClean="0"/>
              <a:t>18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381036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dirty="0"/>
              <a:t>- القيمة المقدمة للعملاء</a:t>
            </a:r>
          </a:p>
          <a:p>
            <a:r>
              <a:rPr lang="ar-SA" dirty="0"/>
              <a:t>- لماذا يريد العميل التعامل مع الشركة؟</a:t>
            </a:r>
          </a:p>
          <a:p>
            <a:r>
              <a:rPr lang="ar-SA" dirty="0"/>
              <a:t>- ما الذي يتم توفيره للعميل الذي يميز الشركة؟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34701C-E33E-45FF-8628-7CEE578DF8BE}" type="slidenum">
              <a:rPr lang="ar-SA" smtClean="0"/>
              <a:t>19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9983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CF5458B-427B-4AD5-96A6-14A766FF09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6CE4288-7716-4405-84CD-4738E49D8B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10542A0-62A1-49F5-89D9-E4E17DCD5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92C96-6CBB-4A85-A0FB-AFB78C19CB1A}" type="datetimeFigureOut">
              <a:rPr lang="ar-SA" smtClean="0"/>
              <a:t>13/04/41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6F1D12B-6390-42B5-80F1-59966CDFA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25EEAF7-C9D1-44BC-937C-681A32AD2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BBD6D-6FA9-4E51-BBDE-0B9DE6D6022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9588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D3213D9-8A9A-44C2-BE6C-57519E7D5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BB645BC-38F7-4F30-955B-DEA73D43E5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8CF2E93-0385-44F9-B034-D53031522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92C96-6CBB-4A85-A0FB-AFB78C19CB1A}" type="datetimeFigureOut">
              <a:rPr lang="ar-SA" smtClean="0"/>
              <a:t>13/04/41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F80386D-2628-45AD-A99D-EC07501F5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39A65B7-03A6-479C-BF43-82C93941E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BBD6D-6FA9-4E51-BBDE-0B9DE6D6022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43804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491051D8-3870-4009-9BB3-737A3EFA93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358B9EF-C21B-454E-9D0B-866819F96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C6D41A6-9B4C-4D17-ABAC-A92F8114A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92C96-6CBB-4A85-A0FB-AFB78C19CB1A}" type="datetimeFigureOut">
              <a:rPr lang="ar-SA" smtClean="0"/>
              <a:t>13/04/41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88BBC59-BC40-461E-AF84-83F51ACE4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8AF33D9-64AF-4418-B5DA-608660338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BBD6D-6FA9-4E51-BBDE-0B9DE6D6022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26843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DFA1272-2713-4E91-BDDA-7DA2273823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B1628FB-879F-4AE4-A562-98A4BBA804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A54EC8B-9838-4AD5-96BA-F468BB804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73B00-2C7A-4DD3-8920-A951CA749D90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926633-3848-4D5B-B617-DB6D2BACE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F7CBA7F-9E04-47AF-91CB-C22B819B6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2EF5-C6CA-4D80-B426-63B2E79C0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838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257335B-C465-4212-B840-1A2E93907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76D2950-7749-4FC7-82F2-F9A62FC01D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6496504-056A-4647-8D9B-34DB5BC21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73B00-2C7A-4DD3-8920-A951CA749D90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02DB5AC-1C22-42A0-93F5-F47CDD146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297D829-AA63-47DD-97F0-6B89F81BD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2EF5-C6CA-4D80-B426-63B2E79C0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078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80A7668-36B9-43BE-B1A5-1EFE6BBFA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BA406D9-4251-46CC-B1EC-7E7B7A973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8901279-B0D1-46B8-905F-1816D7AE3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73B00-2C7A-4DD3-8920-A951CA749D90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76E35AE-2125-4957-801E-6C78812DD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6E85EBC-B6BA-45BD-9AF9-21B546F60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2EF5-C6CA-4D80-B426-63B2E79C0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229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707A71F-19D6-4F06-902A-D7F6CE5F2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F3B1CE1-6CD6-4B5C-AC6D-BDC5DB8112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C2AB6C5-BE43-4CB5-BC3A-BBDC8A5A51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A22D6BA-3A06-4FF6-81F5-6482F45A4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73B00-2C7A-4DD3-8920-A951CA749D90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2F9F211-B971-4F4A-B1B0-A692AB7AA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6599F48-240E-4737-8A57-086E51FC9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2EF5-C6CA-4D80-B426-63B2E79C0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1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571DCA3-6993-4093-A2B9-335C1820C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6FE4E75-B43C-4EE2-A63F-28BE95CCD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898E173-9828-4CC7-BADF-23F305899C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A2BCA4B-5132-4778-A4EB-229F00E975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BDD74FBC-F6F1-4AF2-8A89-5EF8A03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268C03B2-E60F-4E7E-88A5-5D92C56D6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73B00-2C7A-4DD3-8920-A951CA749D90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FA31DD08-7683-4E0E-94B2-A10AE0032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243896AD-CB59-48EF-96CC-CA8F139AA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2EF5-C6CA-4D80-B426-63B2E79C0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1527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067C06-654F-4E5F-A0FD-8F6162272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F38EF9F2-D9D5-4F81-A7BD-FC5B656DE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73B00-2C7A-4DD3-8920-A951CA749D90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BBD2F907-BDEF-4130-85FF-7A7D2DEB9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EBB7F50-764C-4AA9-9978-8F30425D3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2EF5-C6CA-4D80-B426-63B2E79C0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5740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A4A9D7A-1CC5-4EDC-A6BA-2B8194154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73B00-2C7A-4DD3-8920-A951CA749D90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0D3ACE51-DA72-47CE-A6B5-2CF1CF32C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D4FB9D56-E2BF-4F9A-B8B2-ADF476DAE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2EF5-C6CA-4D80-B426-63B2E79C0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9301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4796BAE-B5A6-48DD-8FF2-CBFD6CEC1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6459F88-886E-45D6-90F6-FE9F2794D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D19711C-F379-4C85-BCC6-8E31CDC639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39AC374-D61F-4F58-AB46-0A58F4CDB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73B00-2C7A-4DD3-8920-A951CA749D90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0F25BE4-5C64-4969-8374-B1B8B39C4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0A9DA35-9473-4F1D-B968-DF16320C6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2EF5-C6CA-4D80-B426-63B2E79C0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66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8319C2A-48C2-455A-ADA5-2C5D2AC77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1DB36E4-B3B7-4CA0-998D-6D1186DD0C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77C00B7-5C57-40B6-823C-AF1DB5586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92C96-6CBB-4A85-A0FB-AFB78C19CB1A}" type="datetimeFigureOut">
              <a:rPr lang="ar-SA" smtClean="0"/>
              <a:t>13/04/41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09E21CE-95FD-439E-ACC5-0EF2CBD5C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F013978-D321-498F-BF4C-F54E72312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BBD6D-6FA9-4E51-BBDE-0B9DE6D6022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040021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8BF4CAC-589C-47AE-AB59-BA891D9DA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B3304EA9-3471-4740-9014-792B801B3E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69F6B93-99D0-48B9-BE8A-198F942D6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B946503-2058-49B4-9CFF-7904CC93E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73B00-2C7A-4DD3-8920-A951CA749D90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6916990-9DE7-43AE-8089-7928263C3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14BE7D4-61DB-40B2-9C18-3973C67AA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2EF5-C6CA-4D80-B426-63B2E79C0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2461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366831E-BF91-4C4F-B485-5E1240713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C7160DD-82D6-4593-B97B-BADDFA7BCA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C4DCA1F-EDE0-47CC-BA79-959F88C45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73B00-2C7A-4DD3-8920-A951CA749D90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1564AF9-BCC1-42D3-ADCF-396BBC2DE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9D23CFF-E98F-4527-9361-6104AF8A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2EF5-C6CA-4D80-B426-63B2E79C0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4002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A70A2E64-BB5C-4CCD-8746-0DF5138B4C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BDBB021-473C-49C3-A402-F408443CC0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F004E0A-DA56-4E16-8749-771371922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73B00-2C7A-4DD3-8920-A951CA749D90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1DFD647-CE4F-461A-9B0F-9A2DD41B5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05A2DD2-F1C5-47E0-A04D-FB0012CCC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2EF5-C6CA-4D80-B426-63B2E79C0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94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BBFDBF6-85A3-4A07-9DC9-E35728F7D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DA1F517-1B78-41CE-ACAD-72C6F2627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453AC8B-B14C-4312-8128-A49A6F393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92C96-6CBB-4A85-A0FB-AFB78C19CB1A}" type="datetimeFigureOut">
              <a:rPr lang="ar-SA" smtClean="0"/>
              <a:t>13/04/41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2C64F11-6631-418E-AFA1-A543832DA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8800EF7-07D5-492B-BB68-5A2B1731C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BBD6D-6FA9-4E51-BBDE-0B9DE6D6022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40447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6318D87-B0CB-48F8-9C6C-E135954CD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0E74BB6-021D-482F-97E0-8F88A7F3C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CA397D6-B8EC-4490-B8FA-89791108C0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6E95A18-BA75-4BB9-8DA0-DB8545AAE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92C96-6CBB-4A85-A0FB-AFB78C19CB1A}" type="datetimeFigureOut">
              <a:rPr lang="ar-SA" smtClean="0"/>
              <a:t>13/04/41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38D2CAB-1E83-4E73-9092-6C3C3A511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6F24D20-E0FC-4B1E-9605-7C101D9A5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BBD6D-6FA9-4E51-BBDE-0B9DE6D6022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48513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63B8AC4-BD70-412B-BFCA-C2E39FF4A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F07B12D-4CE8-43C2-ACC5-AA4BE01E10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600D2EB6-C465-4EB2-A1B9-0ED4CB7E23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795451D9-9B66-424A-AFB8-182072B245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A0BA48C0-3917-4FA0-BA7A-7939CD4C99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828510BF-0FBD-43C8-9075-A563EF239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92C96-6CBB-4A85-A0FB-AFB78C19CB1A}" type="datetimeFigureOut">
              <a:rPr lang="ar-SA" smtClean="0"/>
              <a:t>13/04/41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8A05094B-50B5-4A0E-9C05-40298CC08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11C43838-CBBD-442E-BEEA-3BB3F899F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BBD6D-6FA9-4E51-BBDE-0B9DE6D6022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0474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8EBEC6-E1AA-4992-8F61-B9E457AD2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72873DFC-C078-4420-993B-6660BF50A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92C96-6CBB-4A85-A0FB-AFB78C19CB1A}" type="datetimeFigureOut">
              <a:rPr lang="ar-SA" smtClean="0"/>
              <a:t>13/04/41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D5AA0D84-7793-42AF-B3AD-15398E48D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252E7AC-CA9B-44D6-83AF-14B82D8CC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BBD6D-6FA9-4E51-BBDE-0B9DE6D6022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9398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2B326C5E-3FAB-4B35-A27C-F32DBE933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92C96-6CBB-4A85-A0FB-AFB78C19CB1A}" type="datetimeFigureOut">
              <a:rPr lang="ar-SA" smtClean="0"/>
              <a:t>13/04/41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19959160-39CB-4C41-93ED-0E3D527CD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AE1CA40-C225-4F89-89FD-FE60C5373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BBD6D-6FA9-4E51-BBDE-0B9DE6D6022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51415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FFF85BE-1E8C-4A8C-BD12-CB7EEB4FA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6855D96-2873-4C7C-A4DF-349ED839D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7189D120-7710-4503-B802-3EA71C56D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B7588D5-023F-41BE-8B98-5F6894F68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92C96-6CBB-4A85-A0FB-AFB78C19CB1A}" type="datetimeFigureOut">
              <a:rPr lang="ar-SA" smtClean="0"/>
              <a:t>13/04/41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ACD34A3-9B78-4422-9B68-2D43F052E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0788962-AD7C-470B-8B2A-AF9F53611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BBD6D-6FA9-4E51-BBDE-0B9DE6D6022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20625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FF68C40-30F0-4857-A16B-8CEB7F233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39670D1B-8004-4010-AD98-DFB2C0FE01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8646797-B73D-4159-99E2-736F743B3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C060CC2-77AE-4B8D-94F9-AC444E1F2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92C96-6CBB-4A85-A0FB-AFB78C19CB1A}" type="datetimeFigureOut">
              <a:rPr lang="ar-SA" smtClean="0"/>
              <a:t>13/04/41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CE2E695-1838-4518-8196-5EDCE46BD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EF30244-181E-48E0-9C8E-890579AB9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BBD6D-6FA9-4E51-BBDE-0B9DE6D6022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43226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DA4D038D-8551-43CB-B392-D80736771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2725B42-0970-4DE5-8B3D-9F8E137ED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800161A-62DB-46A4-BF5C-828EE22FF9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92C96-6CBB-4A85-A0FB-AFB78C19CB1A}" type="datetimeFigureOut">
              <a:rPr lang="ar-SA" smtClean="0"/>
              <a:t>13/04/41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B400149-F48A-4F10-B33D-11CA167157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C586FFA-4872-4EFC-9444-44E220844E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7BBD6D-6FA9-4E51-BBDE-0B9DE6D6022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13068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DC04DAA-66E7-4A0F-B180-00E990B53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3E6C1B7-4BF9-41F1-AEB2-5FC059702E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B9384A3-4AAC-471F-A7E3-EF8DE15C3D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73B00-2C7A-4DD3-8920-A951CA749D90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181306A-7BB5-4AC9-AF9C-65814BA9E8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B2562BC-C065-41D8-B7D8-2A1B1C8E65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52EF5-C6CA-4D80-B426-63B2E79C0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273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scholar.google.com.tr/scholar_url?url=http://www.academicjournals.org/app/webroot/article/article1380791074_Oliveira%2520and%2520Ferreira.pdf&amp;hl=ar&amp;sa=X&amp;scisig=AAGBfm231mYXaGL3FOqjy6J2hin8wtyvyg&amp;nossl=1&amp;oi=scholarr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fmfiddle.com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10" Type="http://schemas.microsoft.com/office/2007/relationships/hdphoto" Target="../media/hdphoto2.wdp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B3188AE0-AD56-4FF6-8464-3B3D7C84892A}"/>
              </a:ext>
            </a:extLst>
          </p:cNvPr>
          <p:cNvGrpSpPr/>
          <p:nvPr/>
        </p:nvGrpSpPr>
        <p:grpSpPr>
          <a:xfrm>
            <a:off x="2152010" y="2704218"/>
            <a:ext cx="6579774" cy="1073270"/>
            <a:chOff x="4715722" y="-406417"/>
            <a:chExt cx="7689601" cy="931754"/>
          </a:xfrm>
        </p:grpSpPr>
        <p:sp>
          <p:nvSpPr>
            <p:cNvPr id="13" name="Rectangle: Rounded Corners 19">
              <a:extLst>
                <a:ext uri="{FF2B5EF4-FFF2-40B4-BE49-F238E27FC236}">
                  <a16:creationId xmlns:a16="http://schemas.microsoft.com/office/drawing/2014/main" id="{29872F31-32FF-4619-8202-80CADD2DEFB1}"/>
                </a:ext>
              </a:extLst>
            </p:cNvPr>
            <p:cNvSpPr/>
            <p:nvPr/>
          </p:nvSpPr>
          <p:spPr>
            <a:xfrm>
              <a:off x="4715722" y="-406417"/>
              <a:ext cx="7689601" cy="931754"/>
            </a:xfrm>
            <a:prstGeom prst="roundRect">
              <a:avLst>
                <a:gd name="adj" fmla="val 22906"/>
              </a:avLst>
            </a:prstGeom>
            <a:solidFill>
              <a:schemeClr val="bg1"/>
            </a:soli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  <p:sp>
          <p:nvSpPr>
            <p:cNvPr id="14" name="Rectangle: Rounded Corners 19">
              <a:extLst>
                <a:ext uri="{FF2B5EF4-FFF2-40B4-BE49-F238E27FC236}">
                  <a16:creationId xmlns:a16="http://schemas.microsoft.com/office/drawing/2014/main" id="{17A5B6C2-BC44-455F-BACB-1A235F034A65}"/>
                </a:ext>
              </a:extLst>
            </p:cNvPr>
            <p:cNvSpPr/>
            <p:nvPr/>
          </p:nvSpPr>
          <p:spPr>
            <a:xfrm>
              <a:off x="4820332" y="-344270"/>
              <a:ext cx="7455789" cy="803545"/>
            </a:xfrm>
            <a:prstGeom prst="roundRect">
              <a:avLst>
                <a:gd name="adj" fmla="val 22906"/>
              </a:avLst>
            </a:prstGeom>
            <a:solidFill>
              <a:srgbClr val="643585">
                <a:alpha val="60000"/>
              </a:srgbClr>
            </a:soli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id="{69C9A23E-A380-41B7-BD4A-27CD07834534}"/>
                </a:ext>
              </a:extLst>
            </p:cNvPr>
            <p:cNvSpPr txBox="1"/>
            <p:nvPr/>
          </p:nvSpPr>
          <p:spPr>
            <a:xfrm>
              <a:off x="4935963" y="-323489"/>
              <a:ext cx="7002150" cy="81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0">
                <a:defRPr/>
              </a:pPr>
              <a:endParaRPr lang="en-US" sz="36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</p:grpSp>
      <p:sp>
        <p:nvSpPr>
          <p:cNvPr id="5" name="Isosceles Triangle 16">
            <a:extLst>
              <a:ext uri="{FF2B5EF4-FFF2-40B4-BE49-F238E27FC236}">
                <a16:creationId xmlns:a16="http://schemas.microsoft.com/office/drawing/2014/main" id="{3411039B-1DEE-43E4-98E8-59598E768D96}"/>
              </a:ext>
            </a:extLst>
          </p:cNvPr>
          <p:cNvSpPr/>
          <p:nvPr/>
        </p:nvSpPr>
        <p:spPr>
          <a:xfrm rot="16200000" flipV="1">
            <a:off x="2681515" y="-2661951"/>
            <a:ext cx="6858001" cy="12221027"/>
          </a:xfrm>
          <a:prstGeom prst="triangle">
            <a:avLst>
              <a:gd name="adj" fmla="val 0"/>
            </a:avLst>
          </a:prstGeom>
          <a:solidFill>
            <a:srgbClr val="643585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8B15361-72B6-4C0A-AB5E-4DF5880873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556" y="1727843"/>
            <a:ext cx="11277600" cy="4686300"/>
          </a:xfrm>
        </p:spPr>
        <p:txBody>
          <a:bodyPr>
            <a:noAutofit/>
          </a:bodyPr>
          <a:lstStyle/>
          <a:p>
            <a:pPr marL="1143000" indent="-1143000">
              <a:lnSpc>
                <a:spcPct val="100000"/>
              </a:lnSpc>
              <a:buFont typeface="+mj-lt"/>
              <a:buAutoNum type="romanUcPeriod"/>
            </a:pPr>
            <a:r>
              <a:rPr lang="ar-SA" sz="6000" b="1" dirty="0">
                <a:solidFill>
                  <a:srgbClr val="4F2A68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تعريف بالمشروع</a:t>
            </a:r>
          </a:p>
          <a:p>
            <a:pPr marL="1143000" indent="-1143000">
              <a:lnSpc>
                <a:spcPct val="100000"/>
              </a:lnSpc>
              <a:buFont typeface="+mj-lt"/>
              <a:buAutoNum type="romanUcPeriod"/>
            </a:pPr>
            <a:r>
              <a:rPr lang="ar-SA" sz="6000" b="1" dirty="0">
                <a:solidFill>
                  <a:srgbClr val="E3D0E6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كيف تخطط لمشروعك الصغير</a:t>
            </a:r>
            <a:endParaRPr lang="ar-SY" sz="6000" b="1" dirty="0">
              <a:solidFill>
                <a:srgbClr val="E3D0E6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marL="1143000" indent="-1143000">
              <a:lnSpc>
                <a:spcPct val="100000"/>
              </a:lnSpc>
              <a:buFont typeface="+mj-lt"/>
              <a:buAutoNum type="romanUcPeriod"/>
            </a:pPr>
            <a:r>
              <a:rPr lang="ar-SY" sz="6000" b="1" dirty="0">
                <a:solidFill>
                  <a:srgbClr val="4F2A68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كيف تكتب مقترح لمشروعك وتقدمه لمانح</a:t>
            </a:r>
          </a:p>
          <a:p>
            <a:pPr marL="1143000" indent="-1143000">
              <a:lnSpc>
                <a:spcPct val="100000"/>
              </a:lnSpc>
              <a:buFont typeface="+mj-lt"/>
              <a:buAutoNum type="romanUcPeriod"/>
            </a:pPr>
            <a:r>
              <a:rPr lang="ar-SY" sz="6000" b="1" dirty="0">
                <a:solidFill>
                  <a:srgbClr val="4F2A68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كيف تنفذ وتدير مشروعك </a:t>
            </a:r>
            <a:br>
              <a:rPr lang="ar-SA" sz="6000" b="1" dirty="0">
                <a:solidFill>
                  <a:srgbClr val="4F2A68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</a:br>
            <a:r>
              <a:rPr lang="ar-SA" sz="6000" b="1" dirty="0">
                <a:solidFill>
                  <a:srgbClr val="4F2A68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باستخدام الوظائف الإدارية والمهارات اللازمة</a:t>
            </a:r>
            <a:endParaRPr lang="ar-SY" sz="6000" b="1" dirty="0">
              <a:solidFill>
                <a:srgbClr val="4F2A68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6" name="Freeform: Shape 9">
            <a:extLst>
              <a:ext uri="{FF2B5EF4-FFF2-40B4-BE49-F238E27FC236}">
                <a16:creationId xmlns:a16="http://schemas.microsoft.com/office/drawing/2014/main" id="{F1E7BC4D-111B-4BB1-8FA6-D77FA87198DB}"/>
              </a:ext>
            </a:extLst>
          </p:cNvPr>
          <p:cNvSpPr/>
          <p:nvPr/>
        </p:nvSpPr>
        <p:spPr>
          <a:xfrm>
            <a:off x="382556" y="1727843"/>
            <a:ext cx="11809443" cy="5149720"/>
          </a:xfrm>
          <a:custGeom>
            <a:avLst/>
            <a:gdLst>
              <a:gd name="connsiteX0" fmla="*/ 0 w 10756397"/>
              <a:gd name="connsiteY0" fmla="*/ 0 h 2188028"/>
              <a:gd name="connsiteX1" fmla="*/ 10756397 w 10756397"/>
              <a:gd name="connsiteY1" fmla="*/ 0 h 2188028"/>
              <a:gd name="connsiteX2" fmla="*/ 8104895 w 10756397"/>
              <a:gd name="connsiteY2" fmla="*/ 2188028 h 2188028"/>
              <a:gd name="connsiteX3" fmla="*/ 1805567 w 10756397"/>
              <a:gd name="connsiteY3" fmla="*/ 2188028 h 218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56397" h="2188028">
                <a:moveTo>
                  <a:pt x="0" y="0"/>
                </a:moveTo>
                <a:lnTo>
                  <a:pt x="10756397" y="0"/>
                </a:lnTo>
                <a:lnTo>
                  <a:pt x="8104895" y="2188028"/>
                </a:lnTo>
                <a:lnTo>
                  <a:pt x="1805567" y="2188028"/>
                </a:lnTo>
                <a:close/>
              </a:path>
            </a:pathLst>
          </a:custGeom>
          <a:solidFill>
            <a:srgbClr val="643585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319156DE-7629-4FFB-8208-A870BEC209A3}"/>
              </a:ext>
            </a:extLst>
          </p:cNvPr>
          <p:cNvGrpSpPr/>
          <p:nvPr/>
        </p:nvGrpSpPr>
        <p:grpSpPr>
          <a:xfrm>
            <a:off x="3004698" y="133184"/>
            <a:ext cx="7139491" cy="1639503"/>
            <a:chOff x="4715722" y="-406417"/>
            <a:chExt cx="7689601" cy="931754"/>
          </a:xfrm>
        </p:grpSpPr>
        <p:sp>
          <p:nvSpPr>
            <p:cNvPr id="8" name="Rectangle: Rounded Corners 19">
              <a:extLst>
                <a:ext uri="{FF2B5EF4-FFF2-40B4-BE49-F238E27FC236}">
                  <a16:creationId xmlns:a16="http://schemas.microsoft.com/office/drawing/2014/main" id="{89AB7AF9-E647-49FB-84EA-548AABB3EA28}"/>
                </a:ext>
              </a:extLst>
            </p:cNvPr>
            <p:cNvSpPr/>
            <p:nvPr/>
          </p:nvSpPr>
          <p:spPr>
            <a:xfrm>
              <a:off x="4715722" y="-406417"/>
              <a:ext cx="7689601" cy="931754"/>
            </a:xfrm>
            <a:prstGeom prst="roundRect">
              <a:avLst>
                <a:gd name="adj" fmla="val 22906"/>
              </a:avLst>
            </a:prstGeom>
            <a:solidFill>
              <a:schemeClr val="bg1"/>
            </a:soli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" name="Rectangle: Rounded Corners 19">
              <a:extLst>
                <a:ext uri="{FF2B5EF4-FFF2-40B4-BE49-F238E27FC236}">
                  <a16:creationId xmlns:a16="http://schemas.microsoft.com/office/drawing/2014/main" id="{2D10D44C-7262-4B14-A441-D082DC613ED4}"/>
                </a:ext>
              </a:extLst>
            </p:cNvPr>
            <p:cNvSpPr/>
            <p:nvPr/>
          </p:nvSpPr>
          <p:spPr>
            <a:xfrm>
              <a:off x="4820332" y="-344270"/>
              <a:ext cx="7455789" cy="803545"/>
            </a:xfrm>
            <a:prstGeom prst="roundRect">
              <a:avLst>
                <a:gd name="adj" fmla="val 22906"/>
              </a:avLst>
            </a:prstGeom>
            <a:solidFill>
              <a:srgbClr val="643585">
                <a:alpha val="60000"/>
              </a:srgbClr>
            </a:soli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698EC63A-3997-409D-9CDE-502EB24FBCB2}"/>
                </a:ext>
              </a:extLst>
            </p:cNvPr>
            <p:cNvSpPr txBox="1"/>
            <p:nvPr/>
          </p:nvSpPr>
          <p:spPr>
            <a:xfrm>
              <a:off x="5047150" y="-221696"/>
              <a:ext cx="7002151" cy="563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0">
                <a:defRPr/>
              </a:pPr>
              <a:r>
                <a:rPr lang="ar-SY" sz="6600" dirty="0">
                  <a:solidFill>
                    <a:schemeClr val="bg1"/>
                  </a:solidFill>
                  <a:latin typeface="HelveticaNeueLT Arabic 45 Light" panose="020B0403020202020204" pitchFamily="34" charset="-78"/>
                  <a:cs typeface="HelveticaNeueLT Arabic 45 Light" panose="020B0403020202020204" pitchFamily="34" charset="-78"/>
                </a:rPr>
                <a:t>إدارة المشاريع الصغيرة</a:t>
              </a:r>
              <a:endParaRPr lang="en-US" sz="60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xa Light" panose="02000000000000000000" pitchFamily="50" charset="0"/>
              </a:endParaRPr>
            </a:p>
          </p:txBody>
        </p:sp>
      </p:grpSp>
      <p:pic>
        <p:nvPicPr>
          <p:cNvPr id="11" name="Picture 2" descr="ÙØªÙØ¬Ø© Ø¨Ø­Ø« Ø§ÙØµÙØ± Ø¹Ù Project">
            <a:extLst>
              <a:ext uri="{FF2B5EF4-FFF2-40B4-BE49-F238E27FC236}">
                <a16:creationId xmlns:a16="http://schemas.microsoft.com/office/drawing/2014/main" id="{CBB30AA1-B471-47B2-9F47-BCBED03BA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799" y="-113581"/>
            <a:ext cx="2756216" cy="196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978452E9-0B35-4E80-8C13-3C4698B302FC}"/>
              </a:ext>
            </a:extLst>
          </p:cNvPr>
          <p:cNvSpPr/>
          <p:nvPr/>
        </p:nvSpPr>
        <p:spPr>
          <a:xfrm>
            <a:off x="10795819" y="-113581"/>
            <a:ext cx="1543879" cy="6991144"/>
          </a:xfrm>
          <a:prstGeom prst="rect">
            <a:avLst/>
          </a:prstGeom>
          <a:solidFill>
            <a:srgbClr val="633383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A7AA9FA-AF40-4C38-B226-1ACDF5B01CF2}"/>
              </a:ext>
            </a:extLst>
          </p:cNvPr>
          <p:cNvSpPr txBox="1"/>
          <p:nvPr/>
        </p:nvSpPr>
        <p:spPr>
          <a:xfrm rot="16200000">
            <a:off x="9293849" y="3392767"/>
            <a:ext cx="449501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chemeClr val="bg1"/>
                </a:solidFill>
              </a:rPr>
              <a:t>المدرب: خالد الجودي</a:t>
            </a:r>
          </a:p>
        </p:txBody>
      </p:sp>
    </p:spTree>
    <p:extLst>
      <p:ext uri="{BB962C8B-B14F-4D97-AF65-F5344CB8AC3E}">
        <p14:creationId xmlns:p14="http://schemas.microsoft.com/office/powerpoint/2010/main" val="29231304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1CD30021-FF72-4340-8941-A1F104CBF8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1" t="10114" r="2350" b="5045"/>
          <a:stretch/>
        </p:blipFill>
        <p:spPr>
          <a:xfrm>
            <a:off x="0" y="731442"/>
            <a:ext cx="12192000" cy="6124891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FC301328-FDB9-4CC5-B65C-B81A8A8AD428}"/>
              </a:ext>
            </a:extLst>
          </p:cNvPr>
          <p:cNvSpPr/>
          <p:nvPr/>
        </p:nvSpPr>
        <p:spPr>
          <a:xfrm>
            <a:off x="-1" y="0"/>
            <a:ext cx="12166729" cy="812801"/>
          </a:xfrm>
          <a:prstGeom prst="rect">
            <a:avLst/>
          </a:prstGeom>
          <a:solidFill>
            <a:srgbClr val="002060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SA" sz="5400" b="1" dirty="0">
                <a:solidFill>
                  <a:srgbClr val="643585"/>
                </a:solidFill>
              </a:rPr>
              <a:t>الأركان الأربعة لأي مشروع</a:t>
            </a:r>
            <a:r>
              <a:rPr lang="ar-SA" sz="2800" b="1" dirty="0">
                <a:solidFill>
                  <a:srgbClr val="643585"/>
                </a:solidFill>
              </a:rPr>
              <a:t>   </a:t>
            </a:r>
            <a:r>
              <a:rPr lang="en-US" sz="2000" b="1" dirty="0">
                <a:solidFill>
                  <a:srgbClr val="643585"/>
                </a:solidFill>
              </a:rPr>
              <a:t>Business Model Canvas</a:t>
            </a:r>
            <a:endParaRPr lang="ar-SA" sz="2800" b="1" dirty="0">
              <a:solidFill>
                <a:srgbClr val="643585"/>
              </a:solidFill>
            </a:endParaRPr>
          </a:p>
        </p:txBody>
      </p:sp>
      <p:sp>
        <p:nvSpPr>
          <p:cNvPr id="5" name="Parallelogram 3">
            <a:extLst>
              <a:ext uri="{FF2B5EF4-FFF2-40B4-BE49-F238E27FC236}">
                <a16:creationId xmlns:a16="http://schemas.microsoft.com/office/drawing/2014/main" id="{065C39D3-A625-4FCD-A89C-A6BE6630A9D0}"/>
              </a:ext>
            </a:extLst>
          </p:cNvPr>
          <p:cNvSpPr/>
          <p:nvPr/>
        </p:nvSpPr>
        <p:spPr>
          <a:xfrm flipH="1">
            <a:off x="13512" y="62563"/>
            <a:ext cx="12178488" cy="6732873"/>
          </a:xfrm>
          <a:prstGeom prst="parallelogram">
            <a:avLst>
              <a:gd name="adj" fmla="val 95758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9">
            <a:extLst>
              <a:ext uri="{FF2B5EF4-FFF2-40B4-BE49-F238E27FC236}">
                <a16:creationId xmlns:a16="http://schemas.microsoft.com/office/drawing/2014/main" id="{5308EE65-8931-413D-BD0C-834C42AA66DE}"/>
              </a:ext>
            </a:extLst>
          </p:cNvPr>
          <p:cNvSpPr/>
          <p:nvPr/>
        </p:nvSpPr>
        <p:spPr>
          <a:xfrm>
            <a:off x="-14514" y="875364"/>
            <a:ext cx="12206514" cy="6002199"/>
          </a:xfrm>
          <a:custGeom>
            <a:avLst/>
            <a:gdLst>
              <a:gd name="connsiteX0" fmla="*/ 0 w 10756397"/>
              <a:gd name="connsiteY0" fmla="*/ 0 h 2188028"/>
              <a:gd name="connsiteX1" fmla="*/ 10756397 w 10756397"/>
              <a:gd name="connsiteY1" fmla="*/ 0 h 2188028"/>
              <a:gd name="connsiteX2" fmla="*/ 8104895 w 10756397"/>
              <a:gd name="connsiteY2" fmla="*/ 2188028 h 2188028"/>
              <a:gd name="connsiteX3" fmla="*/ 1805567 w 10756397"/>
              <a:gd name="connsiteY3" fmla="*/ 2188028 h 218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56397" h="2188028">
                <a:moveTo>
                  <a:pt x="0" y="0"/>
                </a:moveTo>
                <a:lnTo>
                  <a:pt x="10756397" y="0"/>
                </a:lnTo>
                <a:lnTo>
                  <a:pt x="8104895" y="2188028"/>
                </a:lnTo>
                <a:lnTo>
                  <a:pt x="1805567" y="2188028"/>
                </a:lnTo>
                <a:close/>
              </a:path>
            </a:pathLst>
          </a:custGeom>
          <a:solidFill>
            <a:srgbClr val="643585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619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جدول 7">
            <a:extLst>
              <a:ext uri="{FF2B5EF4-FFF2-40B4-BE49-F238E27FC236}">
                <a16:creationId xmlns:a16="http://schemas.microsoft.com/office/drawing/2014/main" id="{DECCD695-AE46-4AEF-8258-8E668A7B04B7}"/>
              </a:ext>
            </a:extLst>
          </p:cNvPr>
          <p:cNvGraphicFramePr>
            <a:graphicFrameLocks noGrp="1"/>
          </p:cNvGraphicFramePr>
          <p:nvPr/>
        </p:nvGraphicFramePr>
        <p:xfrm>
          <a:off x="2667136" y="0"/>
          <a:ext cx="6732896" cy="6858000"/>
        </p:xfrm>
        <a:graphic>
          <a:graphicData uri="http://schemas.openxmlformats.org/drawingml/2006/table">
            <a:tbl>
              <a:tblPr rtl="1"/>
              <a:tblGrid>
                <a:gridCol w="1385455">
                  <a:extLst>
                    <a:ext uri="{9D8B030D-6E8A-4147-A177-3AD203B41FA5}">
                      <a16:colId xmlns:a16="http://schemas.microsoft.com/office/drawing/2014/main" val="1447571050"/>
                    </a:ext>
                  </a:extLst>
                </a:gridCol>
                <a:gridCol w="1385455">
                  <a:extLst>
                    <a:ext uri="{9D8B030D-6E8A-4147-A177-3AD203B41FA5}">
                      <a16:colId xmlns:a16="http://schemas.microsoft.com/office/drawing/2014/main" val="833683986"/>
                    </a:ext>
                  </a:extLst>
                </a:gridCol>
                <a:gridCol w="595538">
                  <a:extLst>
                    <a:ext uri="{9D8B030D-6E8A-4147-A177-3AD203B41FA5}">
                      <a16:colId xmlns:a16="http://schemas.microsoft.com/office/drawing/2014/main" val="2728684275"/>
                    </a:ext>
                  </a:extLst>
                </a:gridCol>
                <a:gridCol w="595538">
                  <a:extLst>
                    <a:ext uri="{9D8B030D-6E8A-4147-A177-3AD203B41FA5}">
                      <a16:colId xmlns:a16="http://schemas.microsoft.com/office/drawing/2014/main" val="164229552"/>
                    </a:ext>
                  </a:extLst>
                </a:gridCol>
                <a:gridCol w="1385455">
                  <a:extLst>
                    <a:ext uri="{9D8B030D-6E8A-4147-A177-3AD203B41FA5}">
                      <a16:colId xmlns:a16="http://schemas.microsoft.com/office/drawing/2014/main" val="2247306416"/>
                    </a:ext>
                  </a:extLst>
                </a:gridCol>
                <a:gridCol w="1385455">
                  <a:extLst>
                    <a:ext uri="{9D8B030D-6E8A-4147-A177-3AD203B41FA5}">
                      <a16:colId xmlns:a16="http://schemas.microsoft.com/office/drawing/2014/main" val="671953822"/>
                    </a:ext>
                  </a:extLst>
                </a:gridCol>
              </a:tblGrid>
              <a:tr h="2701636">
                <a:tc rowSpan="2">
                  <a:txBody>
                    <a:bodyPr/>
                    <a:lstStyle/>
                    <a:p>
                      <a:pPr algn="ctr" rtl="0" fontAlgn="b"/>
                      <a:r>
                        <a:rPr lang="ar-S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325" marR="7325" marT="7325" marB="0" anchor="b">
                    <a:lnL w="12700" cap="flat" cmpd="sng" algn="ctr">
                      <a:solidFill>
                        <a:srgbClr val="1F4E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r-S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325" marR="7325" marT="73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 rtl="0" fontAlgn="b"/>
                      <a:r>
                        <a:rPr lang="ar-S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325" marR="7325" marT="7325" marB="0" anchor="b">
                    <a:lnL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r-S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325" marR="7325" marT="73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b"/>
                      <a:r>
                        <a:rPr lang="ar-S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325" marR="7325" marT="73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5263119"/>
                  </a:ext>
                </a:extLst>
              </a:tr>
              <a:tr h="2701636"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r-S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325" marR="7325" marT="73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r-S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325" marR="7325" marT="73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3669815"/>
                  </a:ext>
                </a:extLst>
              </a:tr>
              <a:tr h="1454728">
                <a:tc gridSpan="3">
                  <a:txBody>
                    <a:bodyPr/>
                    <a:lstStyle/>
                    <a:p>
                      <a:pPr algn="ctr" rtl="0" fontAlgn="b"/>
                      <a:r>
                        <a:rPr lang="ar-S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325" marR="7325" marT="7325" marB="0" anchor="b">
                    <a:lnL w="12700" cap="flat" cmpd="sng" algn="ctr">
                      <a:solidFill>
                        <a:srgbClr val="1F4E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b"/>
                      <a:r>
                        <a:rPr lang="ar-S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325" marR="7325" marT="73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7891157"/>
                  </a:ext>
                </a:extLst>
              </a:tr>
            </a:tbl>
          </a:graphicData>
        </a:graphic>
      </p:graphicFrame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92FDF4B3-EA54-4815-BC2D-645E11F4AF51}"/>
              </a:ext>
            </a:extLst>
          </p:cNvPr>
          <p:cNvGrpSpPr/>
          <p:nvPr/>
        </p:nvGrpSpPr>
        <p:grpSpPr>
          <a:xfrm>
            <a:off x="6681217" y="0"/>
            <a:ext cx="2700527" cy="5340096"/>
            <a:chOff x="6681217" y="0"/>
            <a:chExt cx="2700527" cy="5340096"/>
          </a:xfrm>
        </p:grpSpPr>
        <p:cxnSp>
          <p:nvCxnSpPr>
            <p:cNvPr id="10" name="رابط مستقيم 9">
              <a:extLst>
                <a:ext uri="{FF2B5EF4-FFF2-40B4-BE49-F238E27FC236}">
                  <a16:creationId xmlns:a16="http://schemas.microsoft.com/office/drawing/2014/main" id="{3BD39C2D-F6F4-4B42-BD1D-E43A5045F56F}"/>
                </a:ext>
              </a:extLst>
            </p:cNvPr>
            <p:cNvCxnSpPr>
              <a:cxnSpLocks/>
            </p:cNvCxnSpPr>
            <p:nvPr/>
          </p:nvCxnSpPr>
          <p:spPr>
            <a:xfrm>
              <a:off x="6717792" y="36576"/>
              <a:ext cx="2663952" cy="18289"/>
            </a:xfrm>
            <a:prstGeom prst="line">
              <a:avLst/>
            </a:prstGeom>
            <a:ln w="76200"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" name="رابط مستقيم 11">
              <a:extLst>
                <a:ext uri="{FF2B5EF4-FFF2-40B4-BE49-F238E27FC236}">
                  <a16:creationId xmlns:a16="http://schemas.microsoft.com/office/drawing/2014/main" id="{0FD3059F-B66B-4527-A5F6-2BAE1D82CD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26880" y="0"/>
              <a:ext cx="0" cy="5321807"/>
            </a:xfrm>
            <a:prstGeom prst="line">
              <a:avLst/>
            </a:prstGeom>
            <a:ln w="76200"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" name="رابط مستقيم 13">
              <a:extLst>
                <a:ext uri="{FF2B5EF4-FFF2-40B4-BE49-F238E27FC236}">
                  <a16:creationId xmlns:a16="http://schemas.microsoft.com/office/drawing/2014/main" id="{2315ACCB-CD8C-445E-B4C4-CE5FBCD3E7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96456" y="36577"/>
              <a:ext cx="21336" cy="5285230"/>
            </a:xfrm>
            <a:prstGeom prst="line">
              <a:avLst/>
            </a:prstGeom>
            <a:ln w="76200"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8" name="رابط مستقيم 17">
              <a:extLst>
                <a:ext uri="{FF2B5EF4-FFF2-40B4-BE49-F238E27FC236}">
                  <a16:creationId xmlns:a16="http://schemas.microsoft.com/office/drawing/2014/main" id="{2F856874-E11E-415F-852B-1317E8F1F7D7}"/>
                </a:ext>
              </a:extLst>
            </p:cNvPr>
            <p:cNvCxnSpPr>
              <a:cxnSpLocks/>
            </p:cNvCxnSpPr>
            <p:nvPr/>
          </p:nvCxnSpPr>
          <p:spPr>
            <a:xfrm>
              <a:off x="6681217" y="5321807"/>
              <a:ext cx="2663952" cy="18289"/>
            </a:xfrm>
            <a:prstGeom prst="line">
              <a:avLst/>
            </a:prstGeom>
            <a:ln w="76200"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50" name="مجموعة 49">
            <a:extLst>
              <a:ext uri="{FF2B5EF4-FFF2-40B4-BE49-F238E27FC236}">
                <a16:creationId xmlns:a16="http://schemas.microsoft.com/office/drawing/2014/main" id="{4619AA38-3429-4177-8AE0-68603012D06C}"/>
              </a:ext>
            </a:extLst>
          </p:cNvPr>
          <p:cNvGrpSpPr/>
          <p:nvPr/>
        </p:nvGrpSpPr>
        <p:grpSpPr>
          <a:xfrm>
            <a:off x="2627512" y="-1"/>
            <a:ext cx="2667001" cy="5340097"/>
            <a:chOff x="2627512" y="-1"/>
            <a:chExt cx="2667001" cy="5340097"/>
          </a:xfrm>
        </p:grpSpPr>
        <p:cxnSp>
          <p:nvCxnSpPr>
            <p:cNvPr id="23" name="رابط مستقيم 22">
              <a:extLst>
                <a:ext uri="{FF2B5EF4-FFF2-40B4-BE49-F238E27FC236}">
                  <a16:creationId xmlns:a16="http://schemas.microsoft.com/office/drawing/2014/main" id="{F7F9C134-6909-4AA6-80B0-FBDAAD6E9BA0}"/>
                </a:ext>
              </a:extLst>
            </p:cNvPr>
            <p:cNvCxnSpPr>
              <a:cxnSpLocks/>
            </p:cNvCxnSpPr>
            <p:nvPr/>
          </p:nvCxnSpPr>
          <p:spPr>
            <a:xfrm>
              <a:off x="2648848" y="54864"/>
              <a:ext cx="1292218" cy="1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43" name="مجموعة 42">
              <a:extLst>
                <a:ext uri="{FF2B5EF4-FFF2-40B4-BE49-F238E27FC236}">
                  <a16:creationId xmlns:a16="http://schemas.microsoft.com/office/drawing/2014/main" id="{2ECF31B6-60F0-446C-9CBB-2E0923C5CB51}"/>
                </a:ext>
              </a:extLst>
            </p:cNvPr>
            <p:cNvGrpSpPr/>
            <p:nvPr/>
          </p:nvGrpSpPr>
          <p:grpSpPr>
            <a:xfrm>
              <a:off x="2627512" y="-1"/>
              <a:ext cx="2667001" cy="5340097"/>
              <a:chOff x="2627512" y="-1"/>
              <a:chExt cx="2667001" cy="5340097"/>
            </a:xfrm>
          </p:grpSpPr>
          <p:cxnSp>
            <p:nvCxnSpPr>
              <p:cNvPr id="24" name="رابط مستقيم 23">
                <a:extLst>
                  <a:ext uri="{FF2B5EF4-FFF2-40B4-BE49-F238E27FC236}">
                    <a16:creationId xmlns:a16="http://schemas.microsoft.com/office/drawing/2014/main" id="{5C778797-A8EA-48CB-A7CF-3BC2F7C1BCB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21360" y="2679192"/>
                <a:ext cx="18289" cy="2642616"/>
              </a:xfrm>
              <a:prstGeom prst="line">
                <a:avLst/>
              </a:prstGeom>
              <a:ln w="76200">
                <a:solidFill>
                  <a:srgbClr val="C00000"/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5" name="رابط مستقيم 24">
                <a:extLst>
                  <a:ext uri="{FF2B5EF4-FFF2-40B4-BE49-F238E27FC236}">
                    <a16:creationId xmlns:a16="http://schemas.microsoft.com/office/drawing/2014/main" id="{E0A8CFE1-8F83-4984-BD31-824DB3A0A02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27512" y="36577"/>
                <a:ext cx="21336" cy="5285230"/>
              </a:xfrm>
              <a:prstGeom prst="line">
                <a:avLst/>
              </a:prstGeom>
              <a:ln w="76200">
                <a:solidFill>
                  <a:srgbClr val="C00000"/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6" name="رابط مستقيم 25">
                <a:extLst>
                  <a:ext uri="{FF2B5EF4-FFF2-40B4-BE49-F238E27FC236}">
                    <a16:creationId xmlns:a16="http://schemas.microsoft.com/office/drawing/2014/main" id="{4A01917C-539C-4E3D-9990-2D81B73772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30561" y="5321807"/>
                <a:ext cx="2663952" cy="18289"/>
              </a:xfrm>
              <a:prstGeom prst="line">
                <a:avLst/>
              </a:prstGeom>
              <a:ln w="76200">
                <a:solidFill>
                  <a:srgbClr val="C00000"/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4" name="رابط مستقيم 33">
                <a:extLst>
                  <a:ext uri="{FF2B5EF4-FFF2-40B4-BE49-F238E27FC236}">
                    <a16:creationId xmlns:a16="http://schemas.microsoft.com/office/drawing/2014/main" id="{A12595E9-908C-4F8E-B812-E6D2DAE56A0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59353" y="-1"/>
                <a:ext cx="12327" cy="2752343"/>
              </a:xfrm>
              <a:prstGeom prst="line">
                <a:avLst/>
              </a:prstGeom>
              <a:ln w="76200">
                <a:solidFill>
                  <a:srgbClr val="C00000"/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5" name="رابط مستقيم 34">
                <a:extLst>
                  <a:ext uri="{FF2B5EF4-FFF2-40B4-BE49-F238E27FC236}">
                    <a16:creationId xmlns:a16="http://schemas.microsoft.com/office/drawing/2014/main" id="{3BF823C2-8C30-4B8F-BC4C-3526A8D2888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50209" y="2766060"/>
                <a:ext cx="1344302" cy="0"/>
              </a:xfrm>
              <a:prstGeom prst="line">
                <a:avLst/>
              </a:prstGeom>
              <a:ln w="76200">
                <a:solidFill>
                  <a:srgbClr val="C00000"/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2" name="مجموعة 51">
            <a:extLst>
              <a:ext uri="{FF2B5EF4-FFF2-40B4-BE49-F238E27FC236}">
                <a16:creationId xmlns:a16="http://schemas.microsoft.com/office/drawing/2014/main" id="{A9B270B9-C884-490A-9B91-D0EAAF1FA617}"/>
              </a:ext>
            </a:extLst>
          </p:cNvPr>
          <p:cNvGrpSpPr/>
          <p:nvPr/>
        </p:nvGrpSpPr>
        <p:grpSpPr>
          <a:xfrm rot="10800000">
            <a:off x="4053907" y="36576"/>
            <a:ext cx="2569398" cy="5340097"/>
            <a:chOff x="2627512" y="-1"/>
            <a:chExt cx="2685289" cy="5340097"/>
          </a:xfrm>
        </p:grpSpPr>
        <p:cxnSp>
          <p:nvCxnSpPr>
            <p:cNvPr id="53" name="رابط مستقيم 52">
              <a:extLst>
                <a:ext uri="{FF2B5EF4-FFF2-40B4-BE49-F238E27FC236}">
                  <a16:creationId xmlns:a16="http://schemas.microsoft.com/office/drawing/2014/main" id="{66318E1F-C3C5-4BBB-91A6-233FBF36663A}"/>
                </a:ext>
              </a:extLst>
            </p:cNvPr>
            <p:cNvCxnSpPr>
              <a:cxnSpLocks/>
            </p:cNvCxnSpPr>
            <p:nvPr/>
          </p:nvCxnSpPr>
          <p:spPr>
            <a:xfrm>
              <a:off x="2648848" y="54864"/>
              <a:ext cx="1292218" cy="1"/>
            </a:xfrm>
            <a:prstGeom prst="line">
              <a:avLst/>
            </a:prstGeom>
            <a:ln w="76200">
              <a:solidFill>
                <a:schemeClr val="accent5">
                  <a:lumMod val="50000"/>
                </a:schemeClr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54" name="مجموعة 53">
              <a:extLst>
                <a:ext uri="{FF2B5EF4-FFF2-40B4-BE49-F238E27FC236}">
                  <a16:creationId xmlns:a16="http://schemas.microsoft.com/office/drawing/2014/main" id="{6675E0A7-824F-47FA-B2CA-B0039E06E784}"/>
                </a:ext>
              </a:extLst>
            </p:cNvPr>
            <p:cNvGrpSpPr/>
            <p:nvPr/>
          </p:nvGrpSpPr>
          <p:grpSpPr>
            <a:xfrm>
              <a:off x="2627512" y="-1"/>
              <a:ext cx="2685289" cy="5340097"/>
              <a:chOff x="2627512" y="-1"/>
              <a:chExt cx="2685289" cy="5340097"/>
            </a:xfrm>
          </p:grpSpPr>
          <p:cxnSp>
            <p:nvCxnSpPr>
              <p:cNvPr id="55" name="رابط مستقيم 54">
                <a:extLst>
                  <a:ext uri="{FF2B5EF4-FFF2-40B4-BE49-F238E27FC236}">
                    <a16:creationId xmlns:a16="http://schemas.microsoft.com/office/drawing/2014/main" id="{3B1D0848-9E4B-4C25-A5B9-4FB60F3D0A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94512" y="2679192"/>
                <a:ext cx="18289" cy="2642616"/>
              </a:xfrm>
              <a:prstGeom prst="line">
                <a:avLst/>
              </a:prstGeom>
              <a:ln w="762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6" name="رابط مستقيم 55">
                <a:extLst>
                  <a:ext uri="{FF2B5EF4-FFF2-40B4-BE49-F238E27FC236}">
                    <a16:creationId xmlns:a16="http://schemas.microsoft.com/office/drawing/2014/main" id="{1A3DC9DE-B163-403A-97F0-D8920F2F351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27512" y="36577"/>
                <a:ext cx="21336" cy="5285230"/>
              </a:xfrm>
              <a:prstGeom prst="line">
                <a:avLst/>
              </a:prstGeom>
              <a:ln w="762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7" name="رابط مستقيم 56">
                <a:extLst>
                  <a:ext uri="{FF2B5EF4-FFF2-40B4-BE49-F238E27FC236}">
                    <a16:creationId xmlns:a16="http://schemas.microsoft.com/office/drawing/2014/main" id="{A53F537E-067F-4DDE-A61A-EA15C866FC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30561" y="5321807"/>
                <a:ext cx="2663952" cy="18289"/>
              </a:xfrm>
              <a:prstGeom prst="line">
                <a:avLst/>
              </a:prstGeom>
              <a:ln w="762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8" name="رابط مستقيم 57">
                <a:extLst>
                  <a:ext uri="{FF2B5EF4-FFF2-40B4-BE49-F238E27FC236}">
                    <a16:creationId xmlns:a16="http://schemas.microsoft.com/office/drawing/2014/main" id="{F3AB1033-EDEA-4B34-AF68-1EDF864894A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59353" y="-1"/>
                <a:ext cx="12327" cy="2752343"/>
              </a:xfrm>
              <a:prstGeom prst="line">
                <a:avLst/>
              </a:prstGeom>
              <a:ln w="762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9" name="رابط مستقيم 58">
                <a:extLst>
                  <a:ext uri="{FF2B5EF4-FFF2-40B4-BE49-F238E27FC236}">
                    <a16:creationId xmlns:a16="http://schemas.microsoft.com/office/drawing/2014/main" id="{67E7DDC2-5202-44C9-816D-0FB203FF959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50209" y="2766060"/>
                <a:ext cx="1344302" cy="0"/>
              </a:xfrm>
              <a:prstGeom prst="line">
                <a:avLst/>
              </a:prstGeom>
              <a:ln w="762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مجموعة 59">
            <a:extLst>
              <a:ext uri="{FF2B5EF4-FFF2-40B4-BE49-F238E27FC236}">
                <a16:creationId xmlns:a16="http://schemas.microsoft.com/office/drawing/2014/main" id="{11F1DE31-D140-461B-9311-5F174056470D}"/>
              </a:ext>
            </a:extLst>
          </p:cNvPr>
          <p:cNvGrpSpPr/>
          <p:nvPr/>
        </p:nvGrpSpPr>
        <p:grpSpPr>
          <a:xfrm rot="5400000">
            <a:off x="5303495" y="2779748"/>
            <a:ext cx="1394458" cy="6688889"/>
            <a:chOff x="5760388" y="0"/>
            <a:chExt cx="2700525" cy="5340097"/>
          </a:xfrm>
        </p:grpSpPr>
        <p:cxnSp>
          <p:nvCxnSpPr>
            <p:cNvPr id="61" name="رابط مستقيم 60">
              <a:extLst>
                <a:ext uri="{FF2B5EF4-FFF2-40B4-BE49-F238E27FC236}">
                  <a16:creationId xmlns:a16="http://schemas.microsoft.com/office/drawing/2014/main" id="{0CC26CB2-E49D-41BD-9BA2-40FC56A040E4}"/>
                </a:ext>
              </a:extLst>
            </p:cNvPr>
            <p:cNvCxnSpPr>
              <a:cxnSpLocks/>
            </p:cNvCxnSpPr>
            <p:nvPr/>
          </p:nvCxnSpPr>
          <p:spPr>
            <a:xfrm>
              <a:off x="5796966" y="36577"/>
              <a:ext cx="2663947" cy="18289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2" name="رابط مستقيم 61">
              <a:extLst>
                <a:ext uri="{FF2B5EF4-FFF2-40B4-BE49-F238E27FC236}">
                  <a16:creationId xmlns:a16="http://schemas.microsoft.com/office/drawing/2014/main" id="{A655CE7A-9815-4905-A263-4EB3150745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06046" y="0"/>
              <a:ext cx="0" cy="5321807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3" name="رابط مستقيم 62">
              <a:extLst>
                <a:ext uri="{FF2B5EF4-FFF2-40B4-BE49-F238E27FC236}">
                  <a16:creationId xmlns:a16="http://schemas.microsoft.com/office/drawing/2014/main" id="{96A65159-2883-4B57-B9C9-9275CE8BE3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75622" y="36577"/>
              <a:ext cx="21336" cy="5285230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4" name="رابط مستقيم 63">
              <a:extLst>
                <a:ext uri="{FF2B5EF4-FFF2-40B4-BE49-F238E27FC236}">
                  <a16:creationId xmlns:a16="http://schemas.microsoft.com/office/drawing/2014/main" id="{002DF1F3-A74C-4CB8-9117-E8A44A3172F4}"/>
                </a:ext>
              </a:extLst>
            </p:cNvPr>
            <p:cNvCxnSpPr>
              <a:cxnSpLocks/>
            </p:cNvCxnSpPr>
            <p:nvPr/>
          </p:nvCxnSpPr>
          <p:spPr>
            <a:xfrm>
              <a:off x="5760388" y="5321808"/>
              <a:ext cx="2663951" cy="18289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65" name="مربع نص 64">
            <a:extLst>
              <a:ext uri="{FF2B5EF4-FFF2-40B4-BE49-F238E27FC236}">
                <a16:creationId xmlns:a16="http://schemas.microsoft.com/office/drawing/2014/main" id="{A602FA4C-8016-44A7-8EF1-BBFB2ECB4D39}"/>
              </a:ext>
            </a:extLst>
          </p:cNvPr>
          <p:cNvSpPr txBox="1"/>
          <p:nvPr/>
        </p:nvSpPr>
        <p:spPr>
          <a:xfrm>
            <a:off x="6925124" y="1594384"/>
            <a:ext cx="2167126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1500" b="1" dirty="0">
                <a:solidFill>
                  <a:schemeClr val="accent6">
                    <a:lumMod val="50000"/>
                  </a:schemeClr>
                </a:solidFill>
              </a:rPr>
              <a:t>من؟</a:t>
            </a:r>
          </a:p>
        </p:txBody>
      </p:sp>
      <p:sp>
        <p:nvSpPr>
          <p:cNvPr id="66" name="مربع نص 65">
            <a:extLst>
              <a:ext uri="{FF2B5EF4-FFF2-40B4-BE49-F238E27FC236}">
                <a16:creationId xmlns:a16="http://schemas.microsoft.com/office/drawing/2014/main" id="{A4BAE07F-7563-4975-A140-32EA82E09E6B}"/>
              </a:ext>
            </a:extLst>
          </p:cNvPr>
          <p:cNvSpPr txBox="1"/>
          <p:nvPr/>
        </p:nvSpPr>
        <p:spPr>
          <a:xfrm>
            <a:off x="4233040" y="550303"/>
            <a:ext cx="2167126" cy="36317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1500" b="1" dirty="0">
                <a:solidFill>
                  <a:schemeClr val="accent5">
                    <a:lumMod val="50000"/>
                  </a:schemeClr>
                </a:solidFill>
              </a:rPr>
              <a:t>ماذا؟</a:t>
            </a:r>
          </a:p>
        </p:txBody>
      </p:sp>
      <p:sp>
        <p:nvSpPr>
          <p:cNvPr id="67" name="مربع نص 66">
            <a:extLst>
              <a:ext uri="{FF2B5EF4-FFF2-40B4-BE49-F238E27FC236}">
                <a16:creationId xmlns:a16="http://schemas.microsoft.com/office/drawing/2014/main" id="{EA925120-3F01-488E-B28B-94B92D5B0584}"/>
              </a:ext>
            </a:extLst>
          </p:cNvPr>
          <p:cNvSpPr txBox="1"/>
          <p:nvPr/>
        </p:nvSpPr>
        <p:spPr>
          <a:xfrm>
            <a:off x="2648734" y="2912778"/>
            <a:ext cx="2531596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9600" b="1" dirty="0">
                <a:solidFill>
                  <a:srgbClr val="C00000"/>
                </a:solidFill>
              </a:rPr>
              <a:t>كيف؟</a:t>
            </a:r>
          </a:p>
        </p:txBody>
      </p:sp>
      <p:sp>
        <p:nvSpPr>
          <p:cNvPr id="68" name="مربع نص 67">
            <a:extLst>
              <a:ext uri="{FF2B5EF4-FFF2-40B4-BE49-F238E27FC236}">
                <a16:creationId xmlns:a16="http://schemas.microsoft.com/office/drawing/2014/main" id="{9186AC3D-E097-4CC9-AAEA-382D4E5AF925}"/>
              </a:ext>
            </a:extLst>
          </p:cNvPr>
          <p:cNvSpPr txBox="1"/>
          <p:nvPr/>
        </p:nvSpPr>
        <p:spPr>
          <a:xfrm>
            <a:off x="4468425" y="5263615"/>
            <a:ext cx="2470348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8000" b="1" dirty="0">
                <a:solidFill>
                  <a:schemeClr val="accent6">
                    <a:lumMod val="50000"/>
                  </a:schemeClr>
                </a:solidFill>
              </a:rPr>
              <a:t>المال</a:t>
            </a:r>
            <a:r>
              <a:rPr lang="ar-SA" sz="9600" b="1" dirty="0">
                <a:solidFill>
                  <a:schemeClr val="accent6">
                    <a:lumMod val="50000"/>
                  </a:schemeClr>
                </a:solidFill>
              </a:rPr>
              <a:t>؟</a:t>
            </a:r>
          </a:p>
        </p:txBody>
      </p:sp>
      <p:sp>
        <p:nvSpPr>
          <p:cNvPr id="36" name="Freeform: Shape 9">
            <a:extLst>
              <a:ext uri="{FF2B5EF4-FFF2-40B4-BE49-F238E27FC236}">
                <a16:creationId xmlns:a16="http://schemas.microsoft.com/office/drawing/2014/main" id="{8DF4967E-6566-4A39-BE37-2855771F2489}"/>
              </a:ext>
            </a:extLst>
          </p:cNvPr>
          <p:cNvSpPr/>
          <p:nvPr/>
        </p:nvSpPr>
        <p:spPr>
          <a:xfrm>
            <a:off x="3086819" y="5563987"/>
            <a:ext cx="5795691" cy="1136683"/>
          </a:xfrm>
          <a:custGeom>
            <a:avLst/>
            <a:gdLst>
              <a:gd name="connsiteX0" fmla="*/ 0 w 10756397"/>
              <a:gd name="connsiteY0" fmla="*/ 0 h 2188028"/>
              <a:gd name="connsiteX1" fmla="*/ 10756397 w 10756397"/>
              <a:gd name="connsiteY1" fmla="*/ 0 h 2188028"/>
              <a:gd name="connsiteX2" fmla="*/ 8104895 w 10756397"/>
              <a:gd name="connsiteY2" fmla="*/ 2188028 h 2188028"/>
              <a:gd name="connsiteX3" fmla="*/ 1805567 w 10756397"/>
              <a:gd name="connsiteY3" fmla="*/ 2188028 h 218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56397" h="2188028">
                <a:moveTo>
                  <a:pt x="0" y="0"/>
                </a:moveTo>
                <a:lnTo>
                  <a:pt x="10756397" y="0"/>
                </a:lnTo>
                <a:lnTo>
                  <a:pt x="8104895" y="2188028"/>
                </a:lnTo>
                <a:lnTo>
                  <a:pt x="1805567" y="2188028"/>
                </a:lnTo>
                <a:close/>
              </a:path>
            </a:pathLst>
          </a:custGeom>
          <a:solidFill>
            <a:srgbClr val="643585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: Shape 9">
            <a:extLst>
              <a:ext uri="{FF2B5EF4-FFF2-40B4-BE49-F238E27FC236}">
                <a16:creationId xmlns:a16="http://schemas.microsoft.com/office/drawing/2014/main" id="{31965A26-1B3F-446B-9A71-6A5F16E2BA3F}"/>
              </a:ext>
            </a:extLst>
          </p:cNvPr>
          <p:cNvSpPr/>
          <p:nvPr/>
        </p:nvSpPr>
        <p:spPr>
          <a:xfrm rot="10800000">
            <a:off x="3977324" y="109729"/>
            <a:ext cx="2786508" cy="5433878"/>
          </a:xfrm>
          <a:custGeom>
            <a:avLst/>
            <a:gdLst>
              <a:gd name="connsiteX0" fmla="*/ 0 w 10756397"/>
              <a:gd name="connsiteY0" fmla="*/ 0 h 2188028"/>
              <a:gd name="connsiteX1" fmla="*/ 10756397 w 10756397"/>
              <a:gd name="connsiteY1" fmla="*/ 0 h 2188028"/>
              <a:gd name="connsiteX2" fmla="*/ 8104895 w 10756397"/>
              <a:gd name="connsiteY2" fmla="*/ 2188028 h 2188028"/>
              <a:gd name="connsiteX3" fmla="*/ 1805567 w 10756397"/>
              <a:gd name="connsiteY3" fmla="*/ 2188028 h 218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56397" h="2188028">
                <a:moveTo>
                  <a:pt x="0" y="0"/>
                </a:moveTo>
                <a:lnTo>
                  <a:pt x="10756397" y="0"/>
                </a:lnTo>
                <a:lnTo>
                  <a:pt x="8104895" y="2188028"/>
                </a:lnTo>
                <a:lnTo>
                  <a:pt x="1805567" y="2188028"/>
                </a:lnTo>
                <a:close/>
              </a:path>
            </a:pathLst>
          </a:custGeom>
          <a:solidFill>
            <a:srgbClr val="643585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28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67" grpId="0"/>
      <p:bldP spid="6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usiness-Model-Canvas-Annoted-760">
            <a:extLst>
              <a:ext uri="{FF2B5EF4-FFF2-40B4-BE49-F238E27FC236}">
                <a16:creationId xmlns:a16="http://schemas.microsoft.com/office/drawing/2014/main" id="{D4A718A0-BFBD-4218-ADCC-DC3FCB79E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86"/>
          <a:stretch/>
        </p:blipFill>
        <p:spPr bwMode="auto">
          <a:xfrm>
            <a:off x="-2" y="-49047"/>
            <a:ext cx="12192002" cy="690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arallelogram 3">
            <a:extLst>
              <a:ext uri="{FF2B5EF4-FFF2-40B4-BE49-F238E27FC236}">
                <a16:creationId xmlns:a16="http://schemas.microsoft.com/office/drawing/2014/main" id="{7C96D501-5F9E-4AF5-ACD4-0A57BAC504A6}"/>
              </a:ext>
            </a:extLst>
          </p:cNvPr>
          <p:cNvSpPr/>
          <p:nvPr/>
        </p:nvSpPr>
        <p:spPr>
          <a:xfrm flipH="1">
            <a:off x="13512" y="62563"/>
            <a:ext cx="12178488" cy="6732873"/>
          </a:xfrm>
          <a:prstGeom prst="parallelogram">
            <a:avLst>
              <a:gd name="adj" fmla="val 95758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: Shape 9">
            <a:extLst>
              <a:ext uri="{FF2B5EF4-FFF2-40B4-BE49-F238E27FC236}">
                <a16:creationId xmlns:a16="http://schemas.microsoft.com/office/drawing/2014/main" id="{F0D042A9-D391-489E-AC42-C165A75C236F}"/>
              </a:ext>
            </a:extLst>
          </p:cNvPr>
          <p:cNvSpPr/>
          <p:nvPr/>
        </p:nvSpPr>
        <p:spPr>
          <a:xfrm>
            <a:off x="-14514" y="144692"/>
            <a:ext cx="12206514" cy="6732872"/>
          </a:xfrm>
          <a:custGeom>
            <a:avLst/>
            <a:gdLst>
              <a:gd name="connsiteX0" fmla="*/ 0 w 10756397"/>
              <a:gd name="connsiteY0" fmla="*/ 0 h 2188028"/>
              <a:gd name="connsiteX1" fmla="*/ 10756397 w 10756397"/>
              <a:gd name="connsiteY1" fmla="*/ 0 h 2188028"/>
              <a:gd name="connsiteX2" fmla="*/ 8104895 w 10756397"/>
              <a:gd name="connsiteY2" fmla="*/ 2188028 h 2188028"/>
              <a:gd name="connsiteX3" fmla="*/ 1805567 w 10756397"/>
              <a:gd name="connsiteY3" fmla="*/ 2188028 h 218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56397" h="2188028">
                <a:moveTo>
                  <a:pt x="0" y="0"/>
                </a:moveTo>
                <a:lnTo>
                  <a:pt x="10756397" y="0"/>
                </a:lnTo>
                <a:lnTo>
                  <a:pt x="8104895" y="2188028"/>
                </a:lnTo>
                <a:lnTo>
                  <a:pt x="1805567" y="2188028"/>
                </a:lnTo>
                <a:close/>
              </a:path>
            </a:pathLst>
          </a:custGeom>
          <a:solidFill>
            <a:srgbClr val="643585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847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8CBA066-8ABA-4D6E-8A14-55A756C1F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3" name="Parallelogram 3">
            <a:extLst>
              <a:ext uri="{FF2B5EF4-FFF2-40B4-BE49-F238E27FC236}">
                <a16:creationId xmlns:a16="http://schemas.microsoft.com/office/drawing/2014/main" id="{87D61AB3-1C9D-43DE-86C4-2D39074C0B1E}"/>
              </a:ext>
            </a:extLst>
          </p:cNvPr>
          <p:cNvSpPr/>
          <p:nvPr/>
        </p:nvSpPr>
        <p:spPr>
          <a:xfrm flipH="1">
            <a:off x="13512" y="62563"/>
            <a:ext cx="12178488" cy="6732873"/>
          </a:xfrm>
          <a:prstGeom prst="parallelogram">
            <a:avLst>
              <a:gd name="adj" fmla="val 95758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: Shape 9">
            <a:extLst>
              <a:ext uri="{FF2B5EF4-FFF2-40B4-BE49-F238E27FC236}">
                <a16:creationId xmlns:a16="http://schemas.microsoft.com/office/drawing/2014/main" id="{94F6F1BD-FCDA-40B7-ACF1-6101470B0B43}"/>
              </a:ext>
            </a:extLst>
          </p:cNvPr>
          <p:cNvSpPr/>
          <p:nvPr/>
        </p:nvSpPr>
        <p:spPr>
          <a:xfrm>
            <a:off x="-14514" y="0"/>
            <a:ext cx="12206514" cy="6877563"/>
          </a:xfrm>
          <a:custGeom>
            <a:avLst/>
            <a:gdLst>
              <a:gd name="connsiteX0" fmla="*/ 0 w 10756397"/>
              <a:gd name="connsiteY0" fmla="*/ 0 h 2188028"/>
              <a:gd name="connsiteX1" fmla="*/ 10756397 w 10756397"/>
              <a:gd name="connsiteY1" fmla="*/ 0 h 2188028"/>
              <a:gd name="connsiteX2" fmla="*/ 8104895 w 10756397"/>
              <a:gd name="connsiteY2" fmla="*/ 2188028 h 2188028"/>
              <a:gd name="connsiteX3" fmla="*/ 1805567 w 10756397"/>
              <a:gd name="connsiteY3" fmla="*/ 2188028 h 218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56397" h="2188028">
                <a:moveTo>
                  <a:pt x="0" y="0"/>
                </a:moveTo>
                <a:lnTo>
                  <a:pt x="10756397" y="0"/>
                </a:lnTo>
                <a:lnTo>
                  <a:pt x="8104895" y="2188028"/>
                </a:lnTo>
                <a:lnTo>
                  <a:pt x="1805567" y="2188028"/>
                </a:lnTo>
                <a:close/>
              </a:path>
            </a:pathLst>
          </a:custGeom>
          <a:solidFill>
            <a:srgbClr val="643585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862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F22DF0B-D495-4B8A-9858-5FDB120B8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3" name="Parallelogram 3">
            <a:extLst>
              <a:ext uri="{FF2B5EF4-FFF2-40B4-BE49-F238E27FC236}">
                <a16:creationId xmlns:a16="http://schemas.microsoft.com/office/drawing/2014/main" id="{2849D11B-06A4-4EBA-8965-10851F7947A3}"/>
              </a:ext>
            </a:extLst>
          </p:cNvPr>
          <p:cNvSpPr/>
          <p:nvPr/>
        </p:nvSpPr>
        <p:spPr>
          <a:xfrm flipH="1">
            <a:off x="13512" y="62563"/>
            <a:ext cx="12178488" cy="6732873"/>
          </a:xfrm>
          <a:prstGeom prst="parallelogram">
            <a:avLst>
              <a:gd name="adj" fmla="val 95758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: Shape 9">
            <a:extLst>
              <a:ext uri="{FF2B5EF4-FFF2-40B4-BE49-F238E27FC236}">
                <a16:creationId xmlns:a16="http://schemas.microsoft.com/office/drawing/2014/main" id="{99593B06-8BA2-4EC2-9522-1EE2465B51EC}"/>
              </a:ext>
            </a:extLst>
          </p:cNvPr>
          <p:cNvSpPr/>
          <p:nvPr/>
        </p:nvSpPr>
        <p:spPr>
          <a:xfrm>
            <a:off x="-14514" y="1990165"/>
            <a:ext cx="12206514" cy="4887398"/>
          </a:xfrm>
          <a:custGeom>
            <a:avLst/>
            <a:gdLst>
              <a:gd name="connsiteX0" fmla="*/ 0 w 10756397"/>
              <a:gd name="connsiteY0" fmla="*/ 0 h 2188028"/>
              <a:gd name="connsiteX1" fmla="*/ 10756397 w 10756397"/>
              <a:gd name="connsiteY1" fmla="*/ 0 h 2188028"/>
              <a:gd name="connsiteX2" fmla="*/ 8104895 w 10756397"/>
              <a:gd name="connsiteY2" fmla="*/ 2188028 h 2188028"/>
              <a:gd name="connsiteX3" fmla="*/ 1805567 w 10756397"/>
              <a:gd name="connsiteY3" fmla="*/ 2188028 h 218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56397" h="2188028">
                <a:moveTo>
                  <a:pt x="0" y="0"/>
                </a:moveTo>
                <a:lnTo>
                  <a:pt x="10756397" y="0"/>
                </a:lnTo>
                <a:lnTo>
                  <a:pt x="8104895" y="2188028"/>
                </a:lnTo>
                <a:lnTo>
                  <a:pt x="1805567" y="2188028"/>
                </a:lnTo>
                <a:close/>
              </a:path>
            </a:pathLst>
          </a:custGeom>
          <a:solidFill>
            <a:srgbClr val="643585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4792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789CD289-18E2-4AD6-B68E-89CD28CC96FA}"/>
              </a:ext>
            </a:extLst>
          </p:cNvPr>
          <p:cNvSpPr/>
          <p:nvPr/>
        </p:nvSpPr>
        <p:spPr>
          <a:xfrm>
            <a:off x="877666" y="2100746"/>
            <a:ext cx="10910807" cy="369761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dirty="0">
                <a:solidFill>
                  <a:schemeClr val="accent1"/>
                </a:solidFill>
              </a:rPr>
              <a:t>www.strategyzer.com</a:t>
            </a:r>
          </a:p>
          <a:p>
            <a:pPr algn="ctr">
              <a:lnSpc>
                <a:spcPct val="150000"/>
              </a:lnSpc>
            </a:pPr>
            <a:r>
              <a:rPr lang="en-US" sz="5400" dirty="0">
                <a:solidFill>
                  <a:schemeClr val="accent1"/>
                </a:solidFill>
              </a:rPr>
              <a:t>www.</a:t>
            </a:r>
            <a:r>
              <a:rPr lang="en-US" sz="5400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Business Model Generation</a:t>
            </a:r>
            <a:r>
              <a:rPr lang="en-US" sz="5400" dirty="0">
                <a:solidFill>
                  <a:schemeClr val="accent1"/>
                </a:solidFill>
              </a:rPr>
              <a:t>.com</a:t>
            </a:r>
          </a:p>
          <a:p>
            <a:pPr algn="ctr">
              <a:lnSpc>
                <a:spcPct val="150000"/>
              </a:lnSpc>
            </a:pPr>
            <a:r>
              <a:rPr lang="en-US" sz="5400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www.fmfiddle.com</a:t>
            </a:r>
            <a:endParaRPr lang="ar-SA" sz="5400" dirty="0">
              <a:solidFill>
                <a:schemeClr val="accent1"/>
              </a:solidFill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7D9447AF-A7E7-4B69-A621-5CACAB2D24C7}"/>
              </a:ext>
            </a:extLst>
          </p:cNvPr>
          <p:cNvSpPr/>
          <p:nvPr/>
        </p:nvSpPr>
        <p:spPr>
          <a:xfrm>
            <a:off x="369666" y="852521"/>
            <a:ext cx="10436668" cy="1015663"/>
          </a:xfrm>
          <a:prstGeom prst="rect">
            <a:avLst/>
          </a:prstGeom>
          <a:ln w="38100">
            <a:solidFill>
              <a:schemeClr val="bg1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ar-SA" sz="6000" b="1" dirty="0">
                <a:solidFill>
                  <a:srgbClr val="7030A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منصات ومواقع لإنشاء نماذج أعمال خاصة بك</a:t>
            </a:r>
            <a:endParaRPr lang="en-US" sz="6000" b="1" dirty="0">
              <a:solidFill>
                <a:srgbClr val="7030A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A0AB220-C5C5-4FA4-AB46-8592A1F86B1C}"/>
              </a:ext>
            </a:extLst>
          </p:cNvPr>
          <p:cNvSpPr/>
          <p:nvPr/>
        </p:nvSpPr>
        <p:spPr>
          <a:xfrm flipH="1">
            <a:off x="13512" y="62563"/>
            <a:ext cx="12178488" cy="6732873"/>
          </a:xfrm>
          <a:prstGeom prst="parallelogram">
            <a:avLst>
              <a:gd name="adj" fmla="val 95758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: Shape 9">
            <a:extLst>
              <a:ext uri="{FF2B5EF4-FFF2-40B4-BE49-F238E27FC236}">
                <a16:creationId xmlns:a16="http://schemas.microsoft.com/office/drawing/2014/main" id="{25981CD7-2292-4C51-9D6D-35AB4C26CDCE}"/>
              </a:ext>
            </a:extLst>
          </p:cNvPr>
          <p:cNvSpPr/>
          <p:nvPr/>
        </p:nvSpPr>
        <p:spPr>
          <a:xfrm>
            <a:off x="-14514" y="2402541"/>
            <a:ext cx="12206514" cy="4475022"/>
          </a:xfrm>
          <a:custGeom>
            <a:avLst/>
            <a:gdLst>
              <a:gd name="connsiteX0" fmla="*/ 0 w 10756397"/>
              <a:gd name="connsiteY0" fmla="*/ 0 h 2188028"/>
              <a:gd name="connsiteX1" fmla="*/ 10756397 w 10756397"/>
              <a:gd name="connsiteY1" fmla="*/ 0 h 2188028"/>
              <a:gd name="connsiteX2" fmla="*/ 8104895 w 10756397"/>
              <a:gd name="connsiteY2" fmla="*/ 2188028 h 2188028"/>
              <a:gd name="connsiteX3" fmla="*/ 1805567 w 10756397"/>
              <a:gd name="connsiteY3" fmla="*/ 2188028 h 218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56397" h="2188028">
                <a:moveTo>
                  <a:pt x="0" y="0"/>
                </a:moveTo>
                <a:lnTo>
                  <a:pt x="10756397" y="0"/>
                </a:lnTo>
                <a:lnTo>
                  <a:pt x="8104895" y="2188028"/>
                </a:lnTo>
                <a:lnTo>
                  <a:pt x="1805567" y="2188028"/>
                </a:lnTo>
                <a:close/>
              </a:path>
            </a:pathLst>
          </a:custGeom>
          <a:solidFill>
            <a:srgbClr val="643585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185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builder-resources.com/images/BMC-Illustrated.png">
            <a:extLst>
              <a:ext uri="{FF2B5EF4-FFF2-40B4-BE49-F238E27FC236}">
                <a16:creationId xmlns:a16="http://schemas.microsoft.com/office/drawing/2014/main" id="{CCA41CF6-9DC7-408F-9A40-0B5DC209F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126" y="-1"/>
            <a:ext cx="10527150" cy="68737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084EBA7A-D88E-4946-9B48-5E31F86C2BEC}"/>
              </a:ext>
            </a:extLst>
          </p:cNvPr>
          <p:cNvSpPr/>
          <p:nvPr/>
        </p:nvSpPr>
        <p:spPr>
          <a:xfrm>
            <a:off x="10460736" y="0"/>
            <a:ext cx="1731264" cy="6858000"/>
          </a:xfrm>
          <a:prstGeom prst="rect">
            <a:avLst/>
          </a:prstGeom>
          <a:solidFill>
            <a:srgbClr val="70448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en-US" dirty="0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1DEAD0B8-A7A4-4C97-9559-8AF66DC42735}"/>
              </a:ext>
            </a:extLst>
          </p:cNvPr>
          <p:cNvSpPr txBox="1"/>
          <p:nvPr/>
        </p:nvSpPr>
        <p:spPr>
          <a:xfrm rot="16200000">
            <a:off x="8240583" y="3099145"/>
            <a:ext cx="634593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dirty="0"/>
              <a:t>BUSINESS MODEL CANVAS</a:t>
            </a:r>
          </a:p>
        </p:txBody>
      </p:sp>
      <p:sp>
        <p:nvSpPr>
          <p:cNvPr id="5" name="Parallelogram 3">
            <a:extLst>
              <a:ext uri="{FF2B5EF4-FFF2-40B4-BE49-F238E27FC236}">
                <a16:creationId xmlns:a16="http://schemas.microsoft.com/office/drawing/2014/main" id="{533D345A-C26B-4DF3-9608-928B946386CD}"/>
              </a:ext>
            </a:extLst>
          </p:cNvPr>
          <p:cNvSpPr/>
          <p:nvPr/>
        </p:nvSpPr>
        <p:spPr>
          <a:xfrm flipH="1">
            <a:off x="13512" y="62563"/>
            <a:ext cx="12178488" cy="6732873"/>
          </a:xfrm>
          <a:prstGeom prst="parallelogram">
            <a:avLst>
              <a:gd name="adj" fmla="val 162066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841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media.bizmake.jp/wp-content/uploads/2018/03/bmc_010.jpg">
            <a:extLst>
              <a:ext uri="{FF2B5EF4-FFF2-40B4-BE49-F238E27FC236}">
                <a16:creationId xmlns:a16="http://schemas.microsoft.com/office/drawing/2014/main" id="{0990DDC1-962A-410E-B023-3DB80E5D80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" t="6700" r="3695" b="8730"/>
          <a:stretch/>
        </p:blipFill>
        <p:spPr bwMode="auto">
          <a:xfrm>
            <a:off x="471947" y="1"/>
            <a:ext cx="11090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arallelogram 3">
            <a:extLst>
              <a:ext uri="{FF2B5EF4-FFF2-40B4-BE49-F238E27FC236}">
                <a16:creationId xmlns:a16="http://schemas.microsoft.com/office/drawing/2014/main" id="{AEE59DED-4FCF-49A8-82A0-DE2E8D8264CF}"/>
              </a:ext>
            </a:extLst>
          </p:cNvPr>
          <p:cNvSpPr/>
          <p:nvPr/>
        </p:nvSpPr>
        <p:spPr>
          <a:xfrm flipH="1">
            <a:off x="13512" y="62563"/>
            <a:ext cx="12178488" cy="6732873"/>
          </a:xfrm>
          <a:prstGeom prst="parallelogram">
            <a:avLst>
              <a:gd name="adj" fmla="val 95758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: Shape 9">
            <a:extLst>
              <a:ext uri="{FF2B5EF4-FFF2-40B4-BE49-F238E27FC236}">
                <a16:creationId xmlns:a16="http://schemas.microsoft.com/office/drawing/2014/main" id="{ED12CE14-0000-4A44-A8A5-F048A03579D3}"/>
              </a:ext>
            </a:extLst>
          </p:cNvPr>
          <p:cNvSpPr/>
          <p:nvPr/>
        </p:nvSpPr>
        <p:spPr>
          <a:xfrm>
            <a:off x="-14514" y="1362635"/>
            <a:ext cx="12206514" cy="5514928"/>
          </a:xfrm>
          <a:custGeom>
            <a:avLst/>
            <a:gdLst>
              <a:gd name="connsiteX0" fmla="*/ 0 w 10756397"/>
              <a:gd name="connsiteY0" fmla="*/ 0 h 2188028"/>
              <a:gd name="connsiteX1" fmla="*/ 10756397 w 10756397"/>
              <a:gd name="connsiteY1" fmla="*/ 0 h 2188028"/>
              <a:gd name="connsiteX2" fmla="*/ 8104895 w 10756397"/>
              <a:gd name="connsiteY2" fmla="*/ 2188028 h 2188028"/>
              <a:gd name="connsiteX3" fmla="*/ 1805567 w 10756397"/>
              <a:gd name="connsiteY3" fmla="*/ 2188028 h 218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56397" h="2188028">
                <a:moveTo>
                  <a:pt x="0" y="0"/>
                </a:moveTo>
                <a:lnTo>
                  <a:pt x="10756397" y="0"/>
                </a:lnTo>
                <a:lnTo>
                  <a:pt x="8104895" y="2188028"/>
                </a:lnTo>
                <a:lnTo>
                  <a:pt x="1805567" y="2188028"/>
                </a:lnTo>
                <a:close/>
              </a:path>
            </a:pathLst>
          </a:custGeom>
          <a:solidFill>
            <a:srgbClr val="643585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607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builder-resources.com/images/BMC-Illus1.png">
            <a:extLst>
              <a:ext uri="{FF2B5EF4-FFF2-40B4-BE49-F238E27FC236}">
                <a16:creationId xmlns:a16="http://schemas.microsoft.com/office/drawing/2014/main" id="{1E6AF8DB-65C1-49F8-85C5-E7F2973678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9" t="12182" r="8603" b="12879"/>
          <a:stretch/>
        </p:blipFill>
        <p:spPr bwMode="auto">
          <a:xfrm>
            <a:off x="5065776" y="109727"/>
            <a:ext cx="7077456" cy="438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B39BC8D6-B580-4373-B067-D55E0CD70EB2}"/>
              </a:ext>
            </a:extLst>
          </p:cNvPr>
          <p:cNvSpPr/>
          <p:nvPr/>
        </p:nvSpPr>
        <p:spPr>
          <a:xfrm>
            <a:off x="377371" y="4637347"/>
            <a:ext cx="660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200" dirty="0"/>
              <a:t>Who the </a:t>
            </a:r>
            <a:r>
              <a:rPr lang="en-US" sz="3200" b="1" dirty="0"/>
              <a:t>Client</a:t>
            </a:r>
            <a:r>
              <a:rPr lang="en-US" sz="3200" dirty="0"/>
              <a:t> is ?</a:t>
            </a:r>
          </a:p>
          <a:p>
            <a:pPr algn="l" rtl="0"/>
            <a:r>
              <a:rPr lang="en-US" sz="3200" b="1" dirty="0"/>
              <a:t>Who</a:t>
            </a:r>
            <a:r>
              <a:rPr lang="en-US" sz="3200" dirty="0"/>
              <a:t> </a:t>
            </a:r>
            <a:r>
              <a:rPr lang="en-US" sz="3200" b="1" dirty="0"/>
              <a:t>are</a:t>
            </a:r>
            <a:r>
              <a:rPr lang="en-US" sz="3200" dirty="0"/>
              <a:t> the customers?</a:t>
            </a:r>
            <a:br>
              <a:rPr lang="en-US" sz="3200" dirty="0"/>
            </a:br>
            <a:r>
              <a:rPr lang="en-US" sz="3200" dirty="0"/>
              <a:t>What do they </a:t>
            </a:r>
            <a:r>
              <a:rPr lang="en-US" sz="3200" b="1" dirty="0"/>
              <a:t>think</a:t>
            </a:r>
            <a:r>
              <a:rPr lang="en-US" sz="3200" dirty="0"/>
              <a:t>? </a:t>
            </a:r>
            <a:r>
              <a:rPr lang="en-US" sz="3200" b="1" dirty="0"/>
              <a:t>See</a:t>
            </a:r>
            <a:r>
              <a:rPr lang="en-US" sz="3200" dirty="0"/>
              <a:t>? </a:t>
            </a:r>
            <a:r>
              <a:rPr lang="en-US" sz="3200" b="1" dirty="0"/>
              <a:t>Feel</a:t>
            </a:r>
            <a:r>
              <a:rPr lang="en-US" sz="3200" dirty="0"/>
              <a:t>? </a:t>
            </a:r>
            <a:r>
              <a:rPr lang="en-US" sz="3200" b="1" dirty="0"/>
              <a:t>Do</a:t>
            </a:r>
            <a:r>
              <a:rPr lang="en-US" sz="3200" dirty="0"/>
              <a:t>?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0BBCCA8-759F-43FA-91C2-59B6A18A6DE9}"/>
              </a:ext>
            </a:extLst>
          </p:cNvPr>
          <p:cNvSpPr/>
          <p:nvPr/>
        </p:nvSpPr>
        <p:spPr>
          <a:xfrm>
            <a:off x="236942" y="1944303"/>
            <a:ext cx="58590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Customer Segments</a:t>
            </a:r>
            <a:endParaRPr lang="ar-SA" sz="3200" b="1" dirty="0">
              <a:solidFill>
                <a:srgbClr val="7030A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5" name="مخطط انسيابي: متعدد المستندات 4">
            <a:extLst>
              <a:ext uri="{FF2B5EF4-FFF2-40B4-BE49-F238E27FC236}">
                <a16:creationId xmlns:a16="http://schemas.microsoft.com/office/drawing/2014/main" id="{519C3F64-089F-4FC7-8E7E-9CD25CB75368}"/>
              </a:ext>
            </a:extLst>
          </p:cNvPr>
          <p:cNvSpPr/>
          <p:nvPr/>
        </p:nvSpPr>
        <p:spPr>
          <a:xfrm>
            <a:off x="0" y="14938"/>
            <a:ext cx="1444752" cy="1112226"/>
          </a:xfrm>
          <a:prstGeom prst="flowChartMultidocument">
            <a:avLst/>
          </a:prstGeom>
          <a:solidFill>
            <a:srgbClr val="643585"/>
          </a:solidFill>
          <a:ln>
            <a:solidFill>
              <a:srgbClr val="643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/>
              <a:t>1</a:t>
            </a:r>
            <a:endParaRPr lang="ar-SA" sz="6000" b="1" dirty="0"/>
          </a:p>
        </p:txBody>
      </p:sp>
      <p:sp>
        <p:nvSpPr>
          <p:cNvPr id="10" name="Parallelogram 3">
            <a:extLst>
              <a:ext uri="{FF2B5EF4-FFF2-40B4-BE49-F238E27FC236}">
                <a16:creationId xmlns:a16="http://schemas.microsoft.com/office/drawing/2014/main" id="{3DDBEE93-BB47-43D1-BD9A-B2F66545DE87}"/>
              </a:ext>
            </a:extLst>
          </p:cNvPr>
          <p:cNvSpPr/>
          <p:nvPr/>
        </p:nvSpPr>
        <p:spPr>
          <a:xfrm flipH="1">
            <a:off x="33252" y="14938"/>
            <a:ext cx="12178488" cy="6828124"/>
          </a:xfrm>
          <a:prstGeom prst="parallelogram">
            <a:avLst>
              <a:gd name="adj" fmla="val 132989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F9A9CD3A-DA4C-4400-818E-B3880117D083}"/>
              </a:ext>
            </a:extLst>
          </p:cNvPr>
          <p:cNvSpPr/>
          <p:nvPr/>
        </p:nvSpPr>
        <p:spPr>
          <a:xfrm>
            <a:off x="39480" y="14938"/>
            <a:ext cx="12152520" cy="4498850"/>
          </a:xfrm>
          <a:prstGeom prst="rect">
            <a:avLst/>
          </a:prstGeom>
          <a:solidFill>
            <a:srgbClr val="000000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40212668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s://www.builder-resources.com/images/BMC-Illus2.png">
            <a:extLst>
              <a:ext uri="{FF2B5EF4-FFF2-40B4-BE49-F238E27FC236}">
                <a16:creationId xmlns:a16="http://schemas.microsoft.com/office/drawing/2014/main" id="{9B082C07-041E-46C7-96C3-CBA67E0C87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1" t="14854" r="10049" b="21823"/>
          <a:stretch/>
        </p:blipFill>
        <p:spPr bwMode="auto">
          <a:xfrm>
            <a:off x="6096000" y="355914"/>
            <a:ext cx="6089904" cy="353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4EAC839D-79B7-4D68-82C3-75B4D5CA1405}"/>
              </a:ext>
            </a:extLst>
          </p:cNvPr>
          <p:cNvSpPr/>
          <p:nvPr/>
        </p:nvSpPr>
        <p:spPr>
          <a:xfrm>
            <a:off x="372785" y="1880396"/>
            <a:ext cx="53893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800" b="1" dirty="0">
                <a:solidFill>
                  <a:srgbClr val="7030A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Value Proposition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60E80ED8-23E4-4341-9861-A44C8C1B5A93}"/>
              </a:ext>
            </a:extLst>
          </p:cNvPr>
          <p:cNvSpPr/>
          <p:nvPr/>
        </p:nvSpPr>
        <p:spPr>
          <a:xfrm>
            <a:off x="128016" y="4844542"/>
            <a:ext cx="11935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dirty="0"/>
              <a:t>- The Value </a:t>
            </a:r>
            <a:r>
              <a:rPr lang="en-US" sz="3200" b="1" dirty="0"/>
              <a:t>provided</a:t>
            </a:r>
            <a:r>
              <a:rPr lang="en-US" sz="3200" dirty="0"/>
              <a:t> for Clients</a:t>
            </a:r>
          </a:p>
          <a:p>
            <a:pPr algn="l"/>
            <a:r>
              <a:rPr lang="en-US" dirty="0">
                <a:solidFill>
                  <a:srgbClr val="353535"/>
                </a:solidFill>
                <a:latin typeface="Verdana" panose="020B0604030504040204" pitchFamily="34" charset="0"/>
              </a:rPr>
              <a:t> </a:t>
            </a:r>
            <a:r>
              <a:rPr lang="en-US" sz="3200" dirty="0"/>
              <a:t>- </a:t>
            </a:r>
            <a:r>
              <a:rPr lang="en-US" sz="3200" b="1" dirty="0"/>
              <a:t>Why</a:t>
            </a:r>
            <a:r>
              <a:rPr lang="en-US" sz="3200" dirty="0"/>
              <a:t> would a </a:t>
            </a:r>
            <a:r>
              <a:rPr lang="en-US" sz="3200" b="1" dirty="0"/>
              <a:t>client</a:t>
            </a:r>
            <a:r>
              <a:rPr lang="en-US" sz="3200" dirty="0"/>
              <a:t> would want to </a:t>
            </a:r>
            <a:r>
              <a:rPr lang="en-US" sz="3200" b="1" dirty="0"/>
              <a:t>transact</a:t>
            </a:r>
            <a:r>
              <a:rPr lang="en-US" sz="3200" dirty="0"/>
              <a:t> with the business?  </a:t>
            </a:r>
          </a:p>
          <a:p>
            <a:pPr algn="l"/>
            <a:r>
              <a:rPr lang="en-US" sz="3200" dirty="0"/>
              <a:t>- </a:t>
            </a:r>
            <a:r>
              <a:rPr lang="en-US" sz="3200" b="1" dirty="0"/>
              <a:t>What</a:t>
            </a:r>
            <a:r>
              <a:rPr lang="en-US" sz="3200" dirty="0"/>
              <a:t> is provided to the client that </a:t>
            </a:r>
            <a:r>
              <a:rPr lang="en-US" sz="3200" b="1" dirty="0"/>
              <a:t>differentiates</a:t>
            </a:r>
            <a:r>
              <a:rPr lang="en-US" sz="3200" dirty="0"/>
              <a:t> the company?</a:t>
            </a:r>
            <a:endParaRPr lang="ar-SA" sz="3200" dirty="0"/>
          </a:p>
        </p:txBody>
      </p:sp>
      <p:sp>
        <p:nvSpPr>
          <p:cNvPr id="7" name="مخطط انسيابي: متعدد المستندات 6">
            <a:extLst>
              <a:ext uri="{FF2B5EF4-FFF2-40B4-BE49-F238E27FC236}">
                <a16:creationId xmlns:a16="http://schemas.microsoft.com/office/drawing/2014/main" id="{E814C66F-FFE7-42FE-8489-CE5C3B08CD4C}"/>
              </a:ext>
            </a:extLst>
          </p:cNvPr>
          <p:cNvSpPr/>
          <p:nvPr/>
        </p:nvSpPr>
        <p:spPr>
          <a:xfrm>
            <a:off x="0" y="14938"/>
            <a:ext cx="1444752" cy="1112226"/>
          </a:xfrm>
          <a:prstGeom prst="flowChartMultidocument">
            <a:avLst/>
          </a:prstGeom>
          <a:solidFill>
            <a:srgbClr val="643585"/>
          </a:solidFill>
          <a:ln>
            <a:solidFill>
              <a:srgbClr val="643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/>
              <a:t>2</a:t>
            </a:r>
            <a:endParaRPr lang="ar-SA" sz="6000" b="1" dirty="0"/>
          </a:p>
        </p:txBody>
      </p:sp>
      <p:sp>
        <p:nvSpPr>
          <p:cNvPr id="10" name="Parallelogram 3">
            <a:extLst>
              <a:ext uri="{FF2B5EF4-FFF2-40B4-BE49-F238E27FC236}">
                <a16:creationId xmlns:a16="http://schemas.microsoft.com/office/drawing/2014/main" id="{3B1B2084-8266-4731-BFB7-041CA8746218}"/>
              </a:ext>
            </a:extLst>
          </p:cNvPr>
          <p:cNvSpPr/>
          <p:nvPr/>
        </p:nvSpPr>
        <p:spPr>
          <a:xfrm flipH="1">
            <a:off x="33252" y="14938"/>
            <a:ext cx="12178488" cy="6828124"/>
          </a:xfrm>
          <a:prstGeom prst="parallelogram">
            <a:avLst>
              <a:gd name="adj" fmla="val 132989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E9BE5E26-8EE6-4687-8EA0-22DCE6EDEF01}"/>
              </a:ext>
            </a:extLst>
          </p:cNvPr>
          <p:cNvSpPr/>
          <p:nvPr/>
        </p:nvSpPr>
        <p:spPr>
          <a:xfrm>
            <a:off x="39480" y="14938"/>
            <a:ext cx="12152520" cy="4498850"/>
          </a:xfrm>
          <a:prstGeom prst="rect">
            <a:avLst/>
          </a:prstGeom>
          <a:solidFill>
            <a:srgbClr val="000000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1345764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ytimg.com/vi/fptbd0kW1bw/maxresdefault.jpg">
            <a:extLst>
              <a:ext uri="{FF2B5EF4-FFF2-40B4-BE49-F238E27FC236}">
                <a16:creationId xmlns:a16="http://schemas.microsoft.com/office/drawing/2014/main" id="{8D988437-C88C-4421-A989-7FA3F9B63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mostaql.hsoubcdn.com/uploads/44000-1479196655-project-planning-thumb.png">
            <a:extLst>
              <a:ext uri="{FF2B5EF4-FFF2-40B4-BE49-F238E27FC236}">
                <a16:creationId xmlns:a16="http://schemas.microsoft.com/office/drawing/2014/main" id="{E1FC75C1-12FA-4C1B-8215-BCE980CDE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63" y="5143500"/>
            <a:ext cx="3048001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: Shape 9">
            <a:extLst>
              <a:ext uri="{FF2B5EF4-FFF2-40B4-BE49-F238E27FC236}">
                <a16:creationId xmlns:a16="http://schemas.microsoft.com/office/drawing/2014/main" id="{4A8A916C-BB15-4C0F-BA0C-F12F89F58419}"/>
              </a:ext>
            </a:extLst>
          </p:cNvPr>
          <p:cNvSpPr/>
          <p:nvPr/>
        </p:nvSpPr>
        <p:spPr>
          <a:xfrm>
            <a:off x="5264727" y="0"/>
            <a:ext cx="6927273" cy="6858000"/>
          </a:xfrm>
          <a:custGeom>
            <a:avLst/>
            <a:gdLst>
              <a:gd name="connsiteX0" fmla="*/ 0 w 10756397"/>
              <a:gd name="connsiteY0" fmla="*/ 0 h 2188028"/>
              <a:gd name="connsiteX1" fmla="*/ 10756397 w 10756397"/>
              <a:gd name="connsiteY1" fmla="*/ 0 h 2188028"/>
              <a:gd name="connsiteX2" fmla="*/ 8104895 w 10756397"/>
              <a:gd name="connsiteY2" fmla="*/ 2188028 h 2188028"/>
              <a:gd name="connsiteX3" fmla="*/ 1805567 w 10756397"/>
              <a:gd name="connsiteY3" fmla="*/ 2188028 h 218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56397" h="2188028">
                <a:moveTo>
                  <a:pt x="0" y="0"/>
                </a:moveTo>
                <a:lnTo>
                  <a:pt x="10756397" y="0"/>
                </a:lnTo>
                <a:lnTo>
                  <a:pt x="8104895" y="2188028"/>
                </a:lnTo>
                <a:lnTo>
                  <a:pt x="1805567" y="2188028"/>
                </a:lnTo>
                <a:close/>
              </a:path>
            </a:pathLst>
          </a:custGeom>
          <a:solidFill>
            <a:srgbClr val="643585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8196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builder-resources.com/images/BMC-Illus3.png">
            <a:extLst>
              <a:ext uri="{FF2B5EF4-FFF2-40B4-BE49-F238E27FC236}">
                <a16:creationId xmlns:a16="http://schemas.microsoft.com/office/drawing/2014/main" id="{5A5EFCBC-5476-43B9-AB2E-54AA5A35A4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3" t="11122" r="9547" b="15662"/>
          <a:stretch/>
        </p:blipFill>
        <p:spPr bwMode="auto">
          <a:xfrm>
            <a:off x="4983369" y="0"/>
            <a:ext cx="7029070" cy="433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1A8CDB6E-29C5-4E3F-87B1-7A1C0FF44455}"/>
              </a:ext>
            </a:extLst>
          </p:cNvPr>
          <p:cNvSpPr/>
          <p:nvPr/>
        </p:nvSpPr>
        <p:spPr>
          <a:xfrm>
            <a:off x="1268909" y="1892808"/>
            <a:ext cx="28296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 Channels</a:t>
            </a:r>
            <a:endParaRPr lang="ar-SA" sz="2400" b="1" dirty="0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08D0288C-15B6-4DB1-81C6-9134C7ADF882}"/>
              </a:ext>
            </a:extLst>
          </p:cNvPr>
          <p:cNvSpPr/>
          <p:nvPr/>
        </p:nvSpPr>
        <p:spPr>
          <a:xfrm>
            <a:off x="164472" y="4593842"/>
            <a:ext cx="120124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rtl="0">
              <a:buFontTx/>
              <a:buChar char="-"/>
            </a:pPr>
            <a:r>
              <a:rPr lang="en-US" sz="2400" dirty="0">
                <a:solidFill>
                  <a:srgbClr val="353535"/>
                </a:solidFill>
                <a:latin typeface="Verdana" panose="020B0604030504040204" pitchFamily="34" charset="0"/>
              </a:rPr>
              <a:t>How are these propositions </a:t>
            </a:r>
            <a:r>
              <a:rPr lang="en-US" sz="2400" b="1" dirty="0">
                <a:solidFill>
                  <a:srgbClr val="353535"/>
                </a:solidFill>
                <a:latin typeface="Verdana" panose="020B0604030504040204" pitchFamily="34" charset="0"/>
              </a:rPr>
              <a:t>promoted</a:t>
            </a:r>
            <a:r>
              <a:rPr lang="en-US" sz="2400" dirty="0">
                <a:solidFill>
                  <a:srgbClr val="353535"/>
                </a:solidFill>
                <a:latin typeface="Verdana" panose="020B0604030504040204" pitchFamily="34" charset="0"/>
              </a:rPr>
              <a:t>, </a:t>
            </a:r>
            <a:r>
              <a:rPr lang="en-US" sz="2400" b="1" dirty="0">
                <a:solidFill>
                  <a:srgbClr val="353535"/>
                </a:solidFill>
                <a:latin typeface="Verdana" panose="020B0604030504040204" pitchFamily="34" charset="0"/>
              </a:rPr>
              <a:t>sold</a:t>
            </a:r>
            <a:r>
              <a:rPr lang="en-US" sz="2400" dirty="0">
                <a:solidFill>
                  <a:srgbClr val="353535"/>
                </a:solidFill>
                <a:latin typeface="Verdana" panose="020B0604030504040204" pitchFamily="34" charset="0"/>
              </a:rPr>
              <a:t> and </a:t>
            </a:r>
            <a:r>
              <a:rPr lang="en-US" sz="2400" b="1" dirty="0">
                <a:solidFill>
                  <a:srgbClr val="353535"/>
                </a:solidFill>
                <a:latin typeface="Verdana" panose="020B0604030504040204" pitchFamily="34" charset="0"/>
              </a:rPr>
              <a:t>delivered</a:t>
            </a:r>
            <a:r>
              <a:rPr lang="en-US" sz="2400" dirty="0">
                <a:solidFill>
                  <a:srgbClr val="353535"/>
                </a:solidFill>
                <a:latin typeface="Verdana" panose="020B0604030504040204" pitchFamily="34" charset="0"/>
              </a:rPr>
              <a:t>?</a:t>
            </a:r>
          </a:p>
          <a:p>
            <a:pPr marL="342900" indent="-342900" algn="l" rtl="0">
              <a:buFontTx/>
              <a:buChar char="-"/>
            </a:pPr>
            <a:r>
              <a:rPr lang="en-US" sz="2400" dirty="0">
                <a:solidFill>
                  <a:srgbClr val="353535"/>
                </a:solidFill>
                <a:latin typeface="Verdana" panose="020B0604030504040204" pitchFamily="34" charset="0"/>
              </a:rPr>
              <a:t>How will the company </a:t>
            </a:r>
            <a:r>
              <a:rPr lang="en-US" sz="2400" b="1" dirty="0">
                <a:solidFill>
                  <a:srgbClr val="353535"/>
                </a:solidFill>
                <a:latin typeface="Verdana" panose="020B0604030504040204" pitchFamily="34" charset="0"/>
              </a:rPr>
              <a:t>inform</a:t>
            </a:r>
            <a:r>
              <a:rPr lang="en-US" sz="2400" dirty="0">
                <a:solidFill>
                  <a:srgbClr val="353535"/>
                </a:solidFill>
                <a:latin typeface="Verdana" panose="020B0604030504040204" pitchFamily="34" charset="0"/>
              </a:rPr>
              <a:t> the </a:t>
            </a:r>
            <a:r>
              <a:rPr lang="en-US" sz="2400" b="1" dirty="0">
                <a:solidFill>
                  <a:srgbClr val="353535"/>
                </a:solidFill>
                <a:latin typeface="Verdana" panose="020B0604030504040204" pitchFamily="34" charset="0"/>
              </a:rPr>
              <a:t>market</a:t>
            </a:r>
            <a:r>
              <a:rPr lang="en-US" sz="2400" dirty="0">
                <a:solidFill>
                  <a:srgbClr val="353535"/>
                </a:solidFill>
                <a:latin typeface="Verdana" panose="020B0604030504040204" pitchFamily="34" charset="0"/>
              </a:rPr>
              <a:t>?  </a:t>
            </a:r>
          </a:p>
          <a:p>
            <a:pPr marL="342900" indent="-342900" algn="l" rtl="0">
              <a:buFontTx/>
              <a:buChar char="-"/>
            </a:pPr>
            <a:r>
              <a:rPr lang="en-US" sz="2400" dirty="0">
                <a:solidFill>
                  <a:srgbClr val="353535"/>
                </a:solidFill>
                <a:latin typeface="Verdana" panose="020B0604030504040204" pitchFamily="34" charset="0"/>
              </a:rPr>
              <a:t>Media channels </a:t>
            </a:r>
            <a:r>
              <a:rPr lang="en-US" sz="2200" dirty="0">
                <a:solidFill>
                  <a:srgbClr val="353535"/>
                </a:solidFill>
                <a:latin typeface="Verdana" panose="020B0604030504040204" pitchFamily="34" charset="0"/>
              </a:rPr>
              <a:t>(Website, Yellow Pages, radio, newspaper, shopper, TV, etc)</a:t>
            </a:r>
            <a:r>
              <a:rPr lang="en-US" sz="2400" dirty="0">
                <a:solidFill>
                  <a:srgbClr val="353535"/>
                </a:solidFill>
                <a:latin typeface="Verdana" panose="020B0604030504040204" pitchFamily="34" charset="0"/>
              </a:rPr>
              <a:t> </a:t>
            </a:r>
            <a:r>
              <a:rPr lang="en-US" sz="2400" b="1" dirty="0">
                <a:solidFill>
                  <a:srgbClr val="353535"/>
                </a:solidFill>
                <a:latin typeface="Verdana" panose="020B0604030504040204" pitchFamily="34" charset="0"/>
              </a:rPr>
              <a:t>identified</a:t>
            </a:r>
            <a:r>
              <a:rPr lang="en-US" sz="2400" dirty="0">
                <a:solidFill>
                  <a:srgbClr val="353535"/>
                </a:solidFill>
                <a:latin typeface="Verdana" panose="020B0604030504040204" pitchFamily="34" charset="0"/>
              </a:rPr>
              <a:t>, which will be </a:t>
            </a:r>
            <a:r>
              <a:rPr lang="en-US" sz="2400" b="1" dirty="0">
                <a:solidFill>
                  <a:srgbClr val="353535"/>
                </a:solidFill>
                <a:latin typeface="Verdana" panose="020B0604030504040204" pitchFamily="34" charset="0"/>
              </a:rPr>
              <a:t>used</a:t>
            </a:r>
            <a:r>
              <a:rPr lang="en-US" sz="2400" dirty="0">
                <a:solidFill>
                  <a:srgbClr val="353535"/>
                </a:solidFill>
                <a:latin typeface="Verdana" panose="020B0604030504040204" pitchFamily="34" charset="0"/>
              </a:rPr>
              <a:t>, why?</a:t>
            </a:r>
            <a:endParaRPr lang="ar-SA" sz="2400" dirty="0"/>
          </a:p>
        </p:txBody>
      </p:sp>
      <p:sp>
        <p:nvSpPr>
          <p:cNvPr id="6" name="مخطط انسيابي: متعدد المستندات 5">
            <a:extLst>
              <a:ext uri="{FF2B5EF4-FFF2-40B4-BE49-F238E27FC236}">
                <a16:creationId xmlns:a16="http://schemas.microsoft.com/office/drawing/2014/main" id="{AA3A7849-A193-4FC5-AE62-6440C864FD6F}"/>
              </a:ext>
            </a:extLst>
          </p:cNvPr>
          <p:cNvSpPr/>
          <p:nvPr/>
        </p:nvSpPr>
        <p:spPr>
          <a:xfrm>
            <a:off x="0" y="14938"/>
            <a:ext cx="1444752" cy="1112226"/>
          </a:xfrm>
          <a:prstGeom prst="flowChartMultidocument">
            <a:avLst/>
          </a:prstGeom>
          <a:solidFill>
            <a:srgbClr val="643585"/>
          </a:solidFill>
          <a:ln>
            <a:solidFill>
              <a:srgbClr val="643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/>
              <a:t>3</a:t>
            </a:r>
            <a:endParaRPr lang="ar-SA" sz="6000" b="1" dirty="0"/>
          </a:p>
        </p:txBody>
      </p:sp>
      <p:sp>
        <p:nvSpPr>
          <p:cNvPr id="9" name="Parallelogram 3">
            <a:extLst>
              <a:ext uri="{FF2B5EF4-FFF2-40B4-BE49-F238E27FC236}">
                <a16:creationId xmlns:a16="http://schemas.microsoft.com/office/drawing/2014/main" id="{BE4374AB-086C-4B1F-87D0-91CE9E0400F2}"/>
              </a:ext>
            </a:extLst>
          </p:cNvPr>
          <p:cNvSpPr/>
          <p:nvPr/>
        </p:nvSpPr>
        <p:spPr>
          <a:xfrm flipH="1">
            <a:off x="33252" y="14938"/>
            <a:ext cx="12178488" cy="6828124"/>
          </a:xfrm>
          <a:prstGeom prst="parallelogram">
            <a:avLst>
              <a:gd name="adj" fmla="val 132989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CC253EA6-2C1A-416D-8A92-830442EA0A06}"/>
              </a:ext>
            </a:extLst>
          </p:cNvPr>
          <p:cNvSpPr/>
          <p:nvPr/>
        </p:nvSpPr>
        <p:spPr>
          <a:xfrm>
            <a:off x="39480" y="14938"/>
            <a:ext cx="12152520" cy="4498850"/>
          </a:xfrm>
          <a:prstGeom prst="rect">
            <a:avLst/>
          </a:prstGeom>
          <a:solidFill>
            <a:srgbClr val="000000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22320559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builder-resources.com/images/BMC-Illus4.png">
            <a:extLst>
              <a:ext uri="{FF2B5EF4-FFF2-40B4-BE49-F238E27FC236}">
                <a16:creationId xmlns:a16="http://schemas.microsoft.com/office/drawing/2014/main" id="{E2CC32EB-DD0E-471C-B7D9-F4EB26A73B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4" t="12610" r="9615" b="13446"/>
          <a:stretch/>
        </p:blipFill>
        <p:spPr bwMode="auto">
          <a:xfrm>
            <a:off x="5370576" y="0"/>
            <a:ext cx="6821424" cy="47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جدول 1">
            <a:extLst>
              <a:ext uri="{FF2B5EF4-FFF2-40B4-BE49-F238E27FC236}">
                <a16:creationId xmlns:a16="http://schemas.microsoft.com/office/drawing/2014/main" id="{A1C29615-35B8-47F5-B82E-13C5AC32F8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5723299"/>
              </p:ext>
            </p:extLst>
          </p:nvPr>
        </p:nvGraphicFramePr>
        <p:xfrm>
          <a:off x="225552" y="4905481"/>
          <a:ext cx="11740896" cy="1645920"/>
        </p:xfrm>
        <a:graphic>
          <a:graphicData uri="http://schemas.openxmlformats.org/drawingml/2006/table">
            <a:tbl>
              <a:tblPr/>
              <a:tblGrid>
                <a:gridCol w="11740896">
                  <a:extLst>
                    <a:ext uri="{9D8B030D-6E8A-4147-A177-3AD203B41FA5}">
                      <a16:colId xmlns:a16="http://schemas.microsoft.com/office/drawing/2014/main" val="26630070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What types of relationships 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are or should be 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developed with the client?  </a:t>
                      </a:r>
                    </a:p>
                    <a:p>
                      <a:pPr algn="l" fontAlgn="t"/>
                      <a:r>
                        <a:rPr lang="en-US" sz="2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How does the 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client want 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 relationship to be established and maintained?</a:t>
                      </a:r>
                    </a:p>
                    <a:p>
                      <a:pPr algn="l" fontAlgn="t"/>
                      <a:r>
                        <a:rPr lang="en-US" sz="2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How do you 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interact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with the customer through 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their ‘journey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’?</a:t>
                      </a:r>
                      <a:br>
                        <a:rPr lang="en-US" dirty="0">
                          <a:effectLst/>
                        </a:rPr>
                      </a:br>
                      <a:endParaRPr lang="en-US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989600"/>
                  </a:ext>
                </a:extLst>
              </a:tr>
            </a:tbl>
          </a:graphicData>
        </a:graphic>
      </p:graphicFrame>
      <p:sp>
        <p:nvSpPr>
          <p:cNvPr id="3" name="Rectangle 3">
            <a:extLst>
              <a:ext uri="{FF2B5EF4-FFF2-40B4-BE49-F238E27FC236}">
                <a16:creationId xmlns:a16="http://schemas.microsoft.com/office/drawing/2014/main" id="{69669D77-D0CA-4F98-9A70-3C5237881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612" y="269795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ar-SA" altLang="ar-S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ar-SA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BF41C97B-9B8E-457D-A281-CC0955E07784}"/>
              </a:ext>
            </a:extLst>
          </p:cNvPr>
          <p:cNvSpPr/>
          <p:nvPr/>
        </p:nvSpPr>
        <p:spPr>
          <a:xfrm>
            <a:off x="0" y="1990070"/>
            <a:ext cx="56074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Customer Relationships</a:t>
            </a:r>
            <a:endParaRPr lang="ar-SA" b="1" dirty="0">
              <a:solidFill>
                <a:srgbClr val="7030A0"/>
              </a:solidFill>
            </a:endParaRPr>
          </a:p>
        </p:txBody>
      </p:sp>
      <p:sp>
        <p:nvSpPr>
          <p:cNvPr id="6" name="مخطط انسيابي: متعدد المستندات 5">
            <a:extLst>
              <a:ext uri="{FF2B5EF4-FFF2-40B4-BE49-F238E27FC236}">
                <a16:creationId xmlns:a16="http://schemas.microsoft.com/office/drawing/2014/main" id="{F2CE7303-F717-4734-B06A-50025AA557C4}"/>
              </a:ext>
            </a:extLst>
          </p:cNvPr>
          <p:cNvSpPr/>
          <p:nvPr/>
        </p:nvSpPr>
        <p:spPr>
          <a:xfrm>
            <a:off x="0" y="14938"/>
            <a:ext cx="1444752" cy="1112226"/>
          </a:xfrm>
          <a:prstGeom prst="flowChartMultidocument">
            <a:avLst/>
          </a:prstGeom>
          <a:solidFill>
            <a:srgbClr val="643585"/>
          </a:solidFill>
          <a:ln>
            <a:solidFill>
              <a:srgbClr val="643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/>
              <a:t>4</a:t>
            </a:r>
            <a:endParaRPr lang="ar-SA" sz="6000" b="1" dirty="0"/>
          </a:p>
        </p:txBody>
      </p:sp>
      <p:sp>
        <p:nvSpPr>
          <p:cNvPr id="9" name="Parallelogram 3">
            <a:extLst>
              <a:ext uri="{FF2B5EF4-FFF2-40B4-BE49-F238E27FC236}">
                <a16:creationId xmlns:a16="http://schemas.microsoft.com/office/drawing/2014/main" id="{999609FC-E0AA-4ED2-89B5-C688E8BCFF2F}"/>
              </a:ext>
            </a:extLst>
          </p:cNvPr>
          <p:cNvSpPr/>
          <p:nvPr/>
        </p:nvSpPr>
        <p:spPr>
          <a:xfrm flipH="1">
            <a:off x="33252" y="14938"/>
            <a:ext cx="12178488" cy="6828124"/>
          </a:xfrm>
          <a:prstGeom prst="parallelogram">
            <a:avLst>
              <a:gd name="adj" fmla="val 132989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7392A985-E233-47CA-AC41-2007783759DB}"/>
              </a:ext>
            </a:extLst>
          </p:cNvPr>
          <p:cNvSpPr/>
          <p:nvPr/>
        </p:nvSpPr>
        <p:spPr>
          <a:xfrm>
            <a:off x="39480" y="14938"/>
            <a:ext cx="12152520" cy="4498850"/>
          </a:xfrm>
          <a:prstGeom prst="rect">
            <a:avLst/>
          </a:prstGeom>
          <a:solidFill>
            <a:srgbClr val="000000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36311402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00DAAE41-A1D0-4405-A6AF-C11D76BAC9FF}"/>
              </a:ext>
            </a:extLst>
          </p:cNvPr>
          <p:cNvSpPr/>
          <p:nvPr/>
        </p:nvSpPr>
        <p:spPr>
          <a:xfrm>
            <a:off x="303638" y="4558040"/>
            <a:ext cx="743247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dirty="0"/>
              <a:t>How the Company </a:t>
            </a:r>
            <a:r>
              <a:rPr lang="en-US" sz="2800" b="1" dirty="0"/>
              <a:t>Make Money? </a:t>
            </a:r>
            <a:endParaRPr lang="ar-SA" sz="2800" b="1" dirty="0"/>
          </a:p>
          <a:p>
            <a:pPr algn="l"/>
            <a:r>
              <a:rPr lang="en-US" sz="2800" dirty="0"/>
              <a:t>What is the pricing structure?  </a:t>
            </a:r>
          </a:p>
          <a:p>
            <a:pPr algn="l"/>
            <a:r>
              <a:rPr lang="en-US" sz="2800" dirty="0"/>
              <a:t>What are the steps in the contracting process?  </a:t>
            </a:r>
            <a:br>
              <a:rPr lang="en-US" sz="2800" dirty="0"/>
            </a:br>
            <a:r>
              <a:rPr lang="en-US" sz="2800" dirty="0"/>
              <a:t>What cost controls are in place?  </a:t>
            </a:r>
          </a:p>
        </p:txBody>
      </p:sp>
      <p:pic>
        <p:nvPicPr>
          <p:cNvPr id="3075" name="Picture 3" descr="https://www.builder-resources.com/images/BMC-Illus5.png">
            <a:extLst>
              <a:ext uri="{FF2B5EF4-FFF2-40B4-BE49-F238E27FC236}">
                <a16:creationId xmlns:a16="http://schemas.microsoft.com/office/drawing/2014/main" id="{0128292D-4BE0-4C32-9C63-13DEF9464F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6" t="11583" r="8408" b="11819"/>
          <a:stretch/>
        </p:blipFill>
        <p:spPr bwMode="auto">
          <a:xfrm>
            <a:off x="4901183" y="166592"/>
            <a:ext cx="7132321" cy="466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F1378622-77F6-4EB0-9C7E-EB5DA3AEA5CA}"/>
              </a:ext>
            </a:extLst>
          </p:cNvPr>
          <p:cNvSpPr/>
          <p:nvPr/>
        </p:nvSpPr>
        <p:spPr>
          <a:xfrm>
            <a:off x="12192" y="1712482"/>
            <a:ext cx="51187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7030A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Revenue Streams</a:t>
            </a:r>
            <a:endParaRPr lang="ar-SA" sz="4800" b="1" dirty="0">
              <a:solidFill>
                <a:srgbClr val="7030A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6" name="مخطط انسيابي: متعدد المستندات 5">
            <a:extLst>
              <a:ext uri="{FF2B5EF4-FFF2-40B4-BE49-F238E27FC236}">
                <a16:creationId xmlns:a16="http://schemas.microsoft.com/office/drawing/2014/main" id="{CB37FB99-9BCE-4356-91DB-82822433F82C}"/>
              </a:ext>
            </a:extLst>
          </p:cNvPr>
          <p:cNvSpPr/>
          <p:nvPr/>
        </p:nvSpPr>
        <p:spPr>
          <a:xfrm>
            <a:off x="0" y="14938"/>
            <a:ext cx="1444752" cy="1112226"/>
          </a:xfrm>
          <a:prstGeom prst="flowChartMultidocument">
            <a:avLst/>
          </a:prstGeom>
          <a:solidFill>
            <a:srgbClr val="643585"/>
          </a:solidFill>
          <a:ln>
            <a:solidFill>
              <a:srgbClr val="643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/>
              <a:t>5</a:t>
            </a:r>
            <a:endParaRPr lang="ar-SA" sz="6000" b="1" dirty="0"/>
          </a:p>
        </p:txBody>
      </p:sp>
      <p:sp>
        <p:nvSpPr>
          <p:cNvPr id="11" name="Parallelogram 3">
            <a:extLst>
              <a:ext uri="{FF2B5EF4-FFF2-40B4-BE49-F238E27FC236}">
                <a16:creationId xmlns:a16="http://schemas.microsoft.com/office/drawing/2014/main" id="{E68A5B13-5E98-45D7-A683-8024E441F919}"/>
              </a:ext>
            </a:extLst>
          </p:cNvPr>
          <p:cNvSpPr/>
          <p:nvPr/>
        </p:nvSpPr>
        <p:spPr>
          <a:xfrm flipH="1">
            <a:off x="33252" y="14938"/>
            <a:ext cx="12178488" cy="6828124"/>
          </a:xfrm>
          <a:prstGeom prst="parallelogram">
            <a:avLst>
              <a:gd name="adj" fmla="val 132989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58D2A847-37A2-44B3-A7C0-2D89A6D856C6}"/>
              </a:ext>
            </a:extLst>
          </p:cNvPr>
          <p:cNvSpPr/>
          <p:nvPr/>
        </p:nvSpPr>
        <p:spPr>
          <a:xfrm>
            <a:off x="39480" y="14938"/>
            <a:ext cx="12152520" cy="4498850"/>
          </a:xfrm>
          <a:prstGeom prst="rect">
            <a:avLst/>
          </a:prstGeom>
          <a:solidFill>
            <a:srgbClr val="000000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1624873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www.builder-resources.com/images/BMC-Illus6.png">
            <a:extLst>
              <a:ext uri="{FF2B5EF4-FFF2-40B4-BE49-F238E27FC236}">
                <a16:creationId xmlns:a16="http://schemas.microsoft.com/office/drawing/2014/main" id="{0F221C51-6361-426E-99AB-06CBA02176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8" t="10453" r="7162" b="11847"/>
          <a:stretch/>
        </p:blipFill>
        <p:spPr bwMode="auto">
          <a:xfrm>
            <a:off x="4846319" y="146304"/>
            <a:ext cx="7180517" cy="420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جدول 1">
            <a:extLst>
              <a:ext uri="{FF2B5EF4-FFF2-40B4-BE49-F238E27FC236}">
                <a16:creationId xmlns:a16="http://schemas.microsoft.com/office/drawing/2014/main" id="{58A734EB-8085-47C6-BDC8-D463185FBE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4379784"/>
              </p:ext>
            </p:extLst>
          </p:nvPr>
        </p:nvGraphicFramePr>
        <p:xfrm>
          <a:off x="353589" y="4872939"/>
          <a:ext cx="10664900" cy="1371600"/>
        </p:xfrm>
        <a:graphic>
          <a:graphicData uri="http://schemas.openxmlformats.org/drawingml/2006/table">
            <a:tbl>
              <a:tblPr/>
              <a:tblGrid>
                <a:gridCol w="10664900">
                  <a:extLst>
                    <a:ext uri="{9D8B030D-6E8A-4147-A177-3AD203B41FA5}">
                      <a16:colId xmlns:a16="http://schemas.microsoft.com/office/drawing/2014/main" val="18437304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u="none" dirty="0">
                          <a:effectLst/>
                        </a:rPr>
                        <a:t>- What are the products and </a:t>
                      </a:r>
                      <a:r>
                        <a:rPr lang="en-US" sz="2800" b="1" u="none" dirty="0">
                          <a:effectLst/>
                        </a:rPr>
                        <a:t>processes used in production</a:t>
                      </a:r>
                      <a:r>
                        <a:rPr lang="en-US" sz="2800" u="none" dirty="0">
                          <a:effectLst/>
                        </a:rPr>
                        <a:t>?  </a:t>
                      </a:r>
                    </a:p>
                    <a:p>
                      <a:pPr algn="l" fontAlgn="t"/>
                      <a:r>
                        <a:rPr lang="en-US" sz="280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Use </a:t>
                      </a:r>
                      <a:r>
                        <a:rPr lang="en-US" sz="2800" b="1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Scopes of Work</a:t>
                      </a:r>
                      <a:r>
                        <a:rPr lang="en-US" sz="280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product reviews, </a:t>
                      </a:r>
                      <a:r>
                        <a:rPr lang="en-US" sz="2800" b="1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best practice </a:t>
                      </a:r>
                      <a:r>
                        <a:rPr lang="en-US" sz="280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documents, etc?</a:t>
                      </a:r>
                    </a:p>
                    <a:p>
                      <a:pPr algn="l" fontAlgn="t"/>
                      <a:r>
                        <a:rPr lang="en-US" sz="280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What </a:t>
                      </a:r>
                      <a:r>
                        <a:rPr lang="en-US" sz="2800" b="1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unique strategic assets must</a:t>
                      </a:r>
                      <a:r>
                        <a:rPr lang="en-US" sz="280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the business </a:t>
                      </a:r>
                      <a:r>
                        <a:rPr lang="en-US" sz="2800" b="1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have</a:t>
                      </a:r>
                      <a:r>
                        <a:rPr lang="en-US" sz="280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to compete?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4692801"/>
                  </a:ext>
                </a:extLst>
              </a:tr>
            </a:tbl>
          </a:graphicData>
        </a:graphic>
      </p:graphicFrame>
      <p:sp>
        <p:nvSpPr>
          <p:cNvPr id="3" name="Rectangle 5">
            <a:extLst>
              <a:ext uri="{FF2B5EF4-FFF2-40B4-BE49-F238E27FC236}">
                <a16:creationId xmlns:a16="http://schemas.microsoft.com/office/drawing/2014/main" id="{6A882A18-EDDC-446E-8D46-57577F3E2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64" y="250682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ar-SA" altLang="ar-S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ar-SA" alt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EBF7B35A-2E7F-4328-A752-DA93A1E62EE6}"/>
              </a:ext>
            </a:extLst>
          </p:cNvPr>
          <p:cNvSpPr/>
          <p:nvPr/>
        </p:nvSpPr>
        <p:spPr>
          <a:xfrm>
            <a:off x="293386" y="1887386"/>
            <a:ext cx="4424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Key Resources</a:t>
            </a:r>
            <a:endParaRPr lang="ar-SA" sz="4800" dirty="0">
              <a:solidFill>
                <a:srgbClr val="7030A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6" name="مخطط انسيابي: متعدد المستندات 5">
            <a:extLst>
              <a:ext uri="{FF2B5EF4-FFF2-40B4-BE49-F238E27FC236}">
                <a16:creationId xmlns:a16="http://schemas.microsoft.com/office/drawing/2014/main" id="{41C242D9-4146-42CA-941D-F8D2CEB6C871}"/>
              </a:ext>
            </a:extLst>
          </p:cNvPr>
          <p:cNvSpPr/>
          <p:nvPr/>
        </p:nvSpPr>
        <p:spPr>
          <a:xfrm>
            <a:off x="0" y="14938"/>
            <a:ext cx="1444752" cy="1112226"/>
          </a:xfrm>
          <a:prstGeom prst="flowChartMultidocument">
            <a:avLst/>
          </a:prstGeom>
          <a:solidFill>
            <a:srgbClr val="643585"/>
          </a:solidFill>
          <a:ln>
            <a:solidFill>
              <a:srgbClr val="643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/>
              <a:t>6</a:t>
            </a:r>
            <a:endParaRPr lang="ar-SA" sz="6000" b="1" dirty="0"/>
          </a:p>
        </p:txBody>
      </p:sp>
      <p:sp>
        <p:nvSpPr>
          <p:cNvPr id="11" name="Parallelogram 3">
            <a:extLst>
              <a:ext uri="{FF2B5EF4-FFF2-40B4-BE49-F238E27FC236}">
                <a16:creationId xmlns:a16="http://schemas.microsoft.com/office/drawing/2014/main" id="{9C23C3E1-DDFD-4A3E-9E47-DD861E26D196}"/>
              </a:ext>
            </a:extLst>
          </p:cNvPr>
          <p:cNvSpPr/>
          <p:nvPr/>
        </p:nvSpPr>
        <p:spPr>
          <a:xfrm flipH="1">
            <a:off x="33252" y="14938"/>
            <a:ext cx="12178488" cy="6828124"/>
          </a:xfrm>
          <a:prstGeom prst="parallelogram">
            <a:avLst>
              <a:gd name="adj" fmla="val 132989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35DE27D5-2C74-4EE3-B648-656305C27260}"/>
              </a:ext>
            </a:extLst>
          </p:cNvPr>
          <p:cNvSpPr/>
          <p:nvPr/>
        </p:nvSpPr>
        <p:spPr>
          <a:xfrm>
            <a:off x="39480" y="14938"/>
            <a:ext cx="12152520" cy="4498850"/>
          </a:xfrm>
          <a:prstGeom prst="rect">
            <a:avLst/>
          </a:prstGeom>
          <a:solidFill>
            <a:srgbClr val="000000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6961232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www.builder-resources.com/images/BMC-Illus7.png">
            <a:extLst>
              <a:ext uri="{FF2B5EF4-FFF2-40B4-BE49-F238E27FC236}">
                <a16:creationId xmlns:a16="http://schemas.microsoft.com/office/drawing/2014/main" id="{D6AA4F90-5FA7-41E1-8EF5-09398648CB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3" t="9597" r="6512" b="10367"/>
          <a:stretch/>
        </p:blipFill>
        <p:spPr bwMode="auto">
          <a:xfrm>
            <a:off x="4882897" y="219455"/>
            <a:ext cx="7059168" cy="422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0786EEF8-E28B-4003-875D-CD2DB1620E1E}"/>
              </a:ext>
            </a:extLst>
          </p:cNvPr>
          <p:cNvSpPr/>
          <p:nvPr/>
        </p:nvSpPr>
        <p:spPr>
          <a:xfrm>
            <a:off x="249935" y="4251816"/>
            <a:ext cx="1160068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dirty="0"/>
              <a:t>- What the Company </a:t>
            </a:r>
            <a:r>
              <a:rPr lang="en-US" sz="2800" b="1" dirty="0"/>
              <a:t>must DO </a:t>
            </a:r>
            <a:r>
              <a:rPr lang="en-US" sz="2800" dirty="0"/>
              <a:t>? </a:t>
            </a:r>
          </a:p>
          <a:p>
            <a:pPr algn="l"/>
            <a:r>
              <a:rPr lang="en-US" sz="2800" dirty="0"/>
              <a:t>- Identify the </a:t>
            </a:r>
            <a:r>
              <a:rPr lang="en-US" sz="2800" b="1" dirty="0"/>
              <a:t>actual work </a:t>
            </a:r>
            <a:r>
              <a:rPr lang="en-US" sz="2800" dirty="0"/>
              <a:t>that the company </a:t>
            </a:r>
            <a:r>
              <a:rPr lang="en-US" sz="2800" b="1" dirty="0"/>
              <a:t>does</a:t>
            </a:r>
            <a:r>
              <a:rPr lang="en-US" sz="2800" dirty="0"/>
              <a:t>,</a:t>
            </a:r>
          </a:p>
          <a:p>
            <a:pPr algn="l"/>
            <a:r>
              <a:rPr lang="en-US" sz="2800" dirty="0"/>
              <a:t>- </a:t>
            </a:r>
            <a:r>
              <a:rPr lang="en-US" sz="2800" b="1" dirty="0"/>
              <a:t>how</a:t>
            </a:r>
            <a:r>
              <a:rPr lang="en-US" sz="2800" dirty="0"/>
              <a:t> the work is </a:t>
            </a:r>
            <a:r>
              <a:rPr lang="en-US" sz="2800" b="1" dirty="0"/>
              <a:t>done</a:t>
            </a:r>
            <a:r>
              <a:rPr lang="en-US" sz="2800" dirty="0"/>
              <a:t>,</a:t>
            </a:r>
            <a:br>
              <a:rPr lang="en-US" sz="2800" dirty="0"/>
            </a:br>
            <a:r>
              <a:rPr lang="en-US" sz="2800" dirty="0"/>
              <a:t> and any </a:t>
            </a:r>
            <a:r>
              <a:rPr lang="en-US" sz="2800" b="1" dirty="0"/>
              <a:t>special processes </a:t>
            </a:r>
            <a:r>
              <a:rPr lang="en-US" sz="2800" dirty="0"/>
              <a:t>that </a:t>
            </a:r>
            <a:r>
              <a:rPr lang="en-US" sz="2800" b="1" dirty="0"/>
              <a:t>set the company apart from its competitors</a:t>
            </a:r>
            <a:r>
              <a:rPr lang="en-US" sz="2800" dirty="0"/>
              <a:t>.</a:t>
            </a:r>
          </a:p>
          <a:p>
            <a:endParaRPr lang="en-US" dirty="0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AA6B7A40-71CB-4792-A0EC-9C0AA697CFC5}"/>
              </a:ext>
            </a:extLst>
          </p:cNvPr>
          <p:cNvSpPr/>
          <p:nvPr/>
        </p:nvSpPr>
        <p:spPr>
          <a:xfrm>
            <a:off x="635292" y="2120168"/>
            <a:ext cx="4470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l"/>
            <a:r>
              <a:rPr lang="en-US" sz="4800" b="1" dirty="0">
                <a:solidFill>
                  <a:srgbClr val="7030A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Key Activities</a:t>
            </a:r>
            <a:endParaRPr lang="ar-SA" sz="4800" b="1" dirty="0">
              <a:solidFill>
                <a:srgbClr val="7030A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5" name="مخطط انسيابي: متعدد المستندات 4">
            <a:extLst>
              <a:ext uri="{FF2B5EF4-FFF2-40B4-BE49-F238E27FC236}">
                <a16:creationId xmlns:a16="http://schemas.microsoft.com/office/drawing/2014/main" id="{F6E74CDA-86B2-4E6E-B35A-88344634E90A}"/>
              </a:ext>
            </a:extLst>
          </p:cNvPr>
          <p:cNvSpPr/>
          <p:nvPr/>
        </p:nvSpPr>
        <p:spPr>
          <a:xfrm>
            <a:off x="0" y="14938"/>
            <a:ext cx="1444752" cy="1112226"/>
          </a:xfrm>
          <a:prstGeom prst="flowChartMultidocument">
            <a:avLst/>
          </a:prstGeom>
          <a:solidFill>
            <a:srgbClr val="643585"/>
          </a:solidFill>
          <a:ln>
            <a:solidFill>
              <a:srgbClr val="643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/>
              <a:t>7</a:t>
            </a:r>
            <a:endParaRPr lang="ar-SA" sz="6000" b="1" dirty="0"/>
          </a:p>
        </p:txBody>
      </p:sp>
      <p:sp>
        <p:nvSpPr>
          <p:cNvPr id="8" name="Parallelogram 3">
            <a:extLst>
              <a:ext uri="{FF2B5EF4-FFF2-40B4-BE49-F238E27FC236}">
                <a16:creationId xmlns:a16="http://schemas.microsoft.com/office/drawing/2014/main" id="{7E46D59F-F51B-4EE9-A6C9-ECB629E93472}"/>
              </a:ext>
            </a:extLst>
          </p:cNvPr>
          <p:cNvSpPr/>
          <p:nvPr/>
        </p:nvSpPr>
        <p:spPr>
          <a:xfrm flipH="1">
            <a:off x="33252" y="14938"/>
            <a:ext cx="12178488" cy="6828124"/>
          </a:xfrm>
          <a:prstGeom prst="parallelogram">
            <a:avLst>
              <a:gd name="adj" fmla="val 132989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C4CB4004-E1FF-4800-A9CA-4E72FA82DF99}"/>
              </a:ext>
            </a:extLst>
          </p:cNvPr>
          <p:cNvSpPr/>
          <p:nvPr/>
        </p:nvSpPr>
        <p:spPr>
          <a:xfrm>
            <a:off x="39480" y="14938"/>
            <a:ext cx="12152520" cy="4498850"/>
          </a:xfrm>
          <a:prstGeom prst="rect">
            <a:avLst/>
          </a:prstGeom>
          <a:solidFill>
            <a:srgbClr val="000000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31546837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www.builder-resources.com/images/BMC-Illus8.png">
            <a:extLst>
              <a:ext uri="{FF2B5EF4-FFF2-40B4-BE49-F238E27FC236}">
                <a16:creationId xmlns:a16="http://schemas.microsoft.com/office/drawing/2014/main" id="{010348BA-32FB-41FF-AC3A-7B0912F33B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" t="11947" r="5803" b="15607"/>
          <a:stretch/>
        </p:blipFill>
        <p:spPr bwMode="auto">
          <a:xfrm>
            <a:off x="3958764" y="146322"/>
            <a:ext cx="8208169" cy="400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جدول 1">
            <a:extLst>
              <a:ext uri="{FF2B5EF4-FFF2-40B4-BE49-F238E27FC236}">
                <a16:creationId xmlns:a16="http://schemas.microsoft.com/office/drawing/2014/main" id="{25E64AB4-285C-48AA-B8A9-93BD53FF15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510348"/>
              </p:ext>
            </p:extLst>
          </p:nvPr>
        </p:nvGraphicFramePr>
        <p:xfrm>
          <a:off x="508000" y="4424162"/>
          <a:ext cx="11495315" cy="1798320"/>
        </p:xfrm>
        <a:graphic>
          <a:graphicData uri="http://schemas.openxmlformats.org/drawingml/2006/table">
            <a:tbl>
              <a:tblPr/>
              <a:tblGrid>
                <a:gridCol w="11495315">
                  <a:extLst>
                    <a:ext uri="{9D8B030D-6E8A-4147-A177-3AD203B41FA5}">
                      <a16:colId xmlns:a16="http://schemas.microsoft.com/office/drawing/2014/main" val="2389082725"/>
                    </a:ext>
                  </a:extLst>
                </a:gridCol>
              </a:tblGrid>
              <a:tr h="1516866">
                <a:tc>
                  <a:txBody>
                    <a:bodyPr/>
                    <a:lstStyle/>
                    <a:p>
                      <a:pPr marL="0" marR="0" lvl="0" indent="0" algn="l" defTabSz="914400" rtl="1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What can 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company 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 do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 can focus on its Key Activities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  <a:p>
                      <a:pPr algn="l" fontAlgn="t"/>
                      <a:r>
                        <a:rPr lang="en-US" sz="2800" dirty="0">
                          <a:effectLst/>
                        </a:rPr>
                        <a:t>- Who are the </a:t>
                      </a:r>
                      <a:r>
                        <a:rPr lang="en-US" sz="2800" b="1" dirty="0">
                          <a:effectLst/>
                        </a:rPr>
                        <a:t>important Suppliers and Supporters</a:t>
                      </a:r>
                      <a:r>
                        <a:rPr lang="en-US" sz="2800" dirty="0">
                          <a:effectLst/>
                        </a:rPr>
                        <a:t>, and the products or services they provide?  </a:t>
                      </a:r>
                      <a:br>
                        <a:rPr lang="en-US" sz="2800" dirty="0">
                          <a:effectLst/>
                        </a:rPr>
                      </a:br>
                      <a:r>
                        <a:rPr lang="en-US" sz="2800" dirty="0">
                          <a:effectLst/>
                        </a:rPr>
                        <a:t>- </a:t>
                      </a:r>
                      <a:r>
                        <a:rPr lang="en-US" sz="2800" b="1" dirty="0">
                          <a:effectLst/>
                        </a:rPr>
                        <a:t>How</a:t>
                      </a:r>
                      <a:r>
                        <a:rPr lang="en-US" sz="2800" dirty="0">
                          <a:effectLst/>
                        </a:rPr>
                        <a:t> are the relationships with each being </a:t>
                      </a:r>
                      <a:r>
                        <a:rPr lang="en-US" sz="2800" b="1" dirty="0">
                          <a:effectLst/>
                        </a:rPr>
                        <a:t>nurtured and maintained</a:t>
                      </a:r>
                      <a:r>
                        <a:rPr lang="en-US" sz="2800" dirty="0">
                          <a:effectLst/>
                        </a:rPr>
                        <a:t>.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9503696"/>
                  </a:ext>
                </a:extLst>
              </a:tr>
            </a:tbl>
          </a:graphicData>
        </a:graphic>
      </p:graphicFrame>
      <p:sp>
        <p:nvSpPr>
          <p:cNvPr id="3" name="Rectangle 3">
            <a:extLst>
              <a:ext uri="{FF2B5EF4-FFF2-40B4-BE49-F238E27FC236}">
                <a16:creationId xmlns:a16="http://schemas.microsoft.com/office/drawing/2014/main" id="{4E5455F3-6F1A-4281-9C4A-620569990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" y="34285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ar-SA" altLang="ar-S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ar-SA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927DC99B-897F-4D40-8BA0-8CEAA97A9BA2}"/>
              </a:ext>
            </a:extLst>
          </p:cNvPr>
          <p:cNvSpPr/>
          <p:nvPr/>
        </p:nvSpPr>
        <p:spPr>
          <a:xfrm>
            <a:off x="130671" y="2030050"/>
            <a:ext cx="37136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Key Partnerships</a:t>
            </a:r>
            <a:endParaRPr lang="ar-SA" sz="4800" b="1" dirty="0">
              <a:solidFill>
                <a:srgbClr val="7030A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6" name="مخطط انسيابي: متعدد المستندات 5">
            <a:extLst>
              <a:ext uri="{FF2B5EF4-FFF2-40B4-BE49-F238E27FC236}">
                <a16:creationId xmlns:a16="http://schemas.microsoft.com/office/drawing/2014/main" id="{63E7490C-FCA0-463F-A14F-7CC9DDD61516}"/>
              </a:ext>
            </a:extLst>
          </p:cNvPr>
          <p:cNvSpPr/>
          <p:nvPr/>
        </p:nvSpPr>
        <p:spPr>
          <a:xfrm>
            <a:off x="0" y="14938"/>
            <a:ext cx="1444752" cy="1112226"/>
          </a:xfrm>
          <a:prstGeom prst="flowChartMultidocument">
            <a:avLst/>
          </a:prstGeom>
          <a:solidFill>
            <a:srgbClr val="643585"/>
          </a:solidFill>
          <a:ln>
            <a:solidFill>
              <a:srgbClr val="643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/>
              <a:t>8</a:t>
            </a:r>
            <a:endParaRPr lang="ar-SA" sz="6000" b="1" dirty="0"/>
          </a:p>
        </p:txBody>
      </p:sp>
      <p:sp>
        <p:nvSpPr>
          <p:cNvPr id="9" name="Parallelogram 3">
            <a:extLst>
              <a:ext uri="{FF2B5EF4-FFF2-40B4-BE49-F238E27FC236}">
                <a16:creationId xmlns:a16="http://schemas.microsoft.com/office/drawing/2014/main" id="{CF4297F2-9ECA-42CD-9B6B-D35149822C31}"/>
              </a:ext>
            </a:extLst>
          </p:cNvPr>
          <p:cNvSpPr/>
          <p:nvPr/>
        </p:nvSpPr>
        <p:spPr>
          <a:xfrm flipH="1">
            <a:off x="33252" y="14938"/>
            <a:ext cx="12178488" cy="6828124"/>
          </a:xfrm>
          <a:prstGeom prst="parallelogram">
            <a:avLst>
              <a:gd name="adj" fmla="val 132989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786B6CE1-C602-457A-BB65-A0BBA9102AAF}"/>
              </a:ext>
            </a:extLst>
          </p:cNvPr>
          <p:cNvSpPr/>
          <p:nvPr/>
        </p:nvSpPr>
        <p:spPr>
          <a:xfrm>
            <a:off x="39480" y="14938"/>
            <a:ext cx="12152520" cy="4498850"/>
          </a:xfrm>
          <a:prstGeom prst="rect">
            <a:avLst/>
          </a:prstGeom>
          <a:solidFill>
            <a:srgbClr val="000000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8480592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www.builder-resources.com/images/BMC-Illus9.png">
            <a:extLst>
              <a:ext uri="{FF2B5EF4-FFF2-40B4-BE49-F238E27FC236}">
                <a16:creationId xmlns:a16="http://schemas.microsoft.com/office/drawing/2014/main" id="{8DC1F3FE-CC72-418D-84E6-601E8DF79A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t="12626" r="7048" b="11721"/>
          <a:stretch/>
        </p:blipFill>
        <p:spPr bwMode="auto">
          <a:xfrm>
            <a:off x="4864608" y="277662"/>
            <a:ext cx="7168896" cy="374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275CEBD3-BA70-4B81-9CE5-9929419D23C3}"/>
              </a:ext>
            </a:extLst>
          </p:cNvPr>
          <p:cNvSpPr/>
          <p:nvPr/>
        </p:nvSpPr>
        <p:spPr>
          <a:xfrm>
            <a:off x="200007" y="4464198"/>
            <a:ext cx="1039542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dirty="0"/>
              <a:t>- </a:t>
            </a:r>
            <a:r>
              <a:rPr lang="en-US" sz="2800" b="1" dirty="0"/>
              <a:t>How</a:t>
            </a:r>
            <a:r>
              <a:rPr lang="en-US" sz="2800" dirty="0"/>
              <a:t> the Company </a:t>
            </a:r>
            <a:r>
              <a:rPr lang="en-US" sz="2800" b="1" dirty="0"/>
              <a:t>spend money</a:t>
            </a:r>
            <a:r>
              <a:rPr lang="en-US" sz="2800" dirty="0"/>
              <a:t>?</a:t>
            </a:r>
          </a:p>
          <a:p>
            <a:pPr algn="l"/>
            <a:r>
              <a:rPr lang="en-US" sz="2800" dirty="0"/>
              <a:t>- What are the business’ major </a:t>
            </a:r>
            <a:r>
              <a:rPr lang="en-US" sz="2800" b="1" dirty="0"/>
              <a:t>cost drivers</a:t>
            </a:r>
            <a:r>
              <a:rPr lang="en-US" sz="2800" dirty="0"/>
              <a:t>?</a:t>
            </a:r>
          </a:p>
          <a:p>
            <a:pPr algn="l"/>
            <a:r>
              <a:rPr lang="en-US" sz="2800" dirty="0"/>
              <a:t> </a:t>
            </a:r>
            <a:r>
              <a:rPr lang="en-US" sz="2800" b="1" dirty="0"/>
              <a:t>how</a:t>
            </a:r>
            <a:r>
              <a:rPr lang="en-US" sz="2800" dirty="0"/>
              <a:t> are they </a:t>
            </a:r>
            <a:r>
              <a:rPr lang="en-US" sz="2800" b="1" dirty="0"/>
              <a:t>linked to revenue</a:t>
            </a:r>
            <a:r>
              <a:rPr lang="en-US" sz="2800" dirty="0"/>
              <a:t>?</a:t>
            </a:r>
          </a:p>
          <a:p>
            <a:pPr algn="l"/>
            <a:r>
              <a:rPr lang="en-US" sz="2800" dirty="0"/>
              <a:t>- Are there </a:t>
            </a:r>
            <a:r>
              <a:rPr lang="en-US" sz="2800" b="1" dirty="0"/>
              <a:t>cash reserves</a:t>
            </a:r>
            <a:r>
              <a:rPr lang="en-US" sz="2800" dirty="0"/>
              <a:t>?  How strong are the </a:t>
            </a:r>
            <a:r>
              <a:rPr lang="en-US" sz="2800" b="1" dirty="0"/>
              <a:t>banking relationships</a:t>
            </a:r>
            <a:r>
              <a:rPr lang="en-US" sz="2800" dirty="0"/>
              <a:t>? 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88985BB1-D1F1-4A07-8C32-1A907F84DC27}"/>
              </a:ext>
            </a:extLst>
          </p:cNvPr>
          <p:cNvSpPr/>
          <p:nvPr/>
        </p:nvSpPr>
        <p:spPr>
          <a:xfrm>
            <a:off x="722376" y="2022480"/>
            <a:ext cx="40306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l"/>
            <a:r>
              <a:rPr lang="en-US" sz="4000" b="1" dirty="0">
                <a:solidFill>
                  <a:srgbClr val="7030A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Cost Structure</a:t>
            </a:r>
            <a:endParaRPr lang="ar-SA" sz="4000" b="1" dirty="0">
              <a:solidFill>
                <a:srgbClr val="7030A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3" name="مخطط انسيابي: متعدد المستندات 2">
            <a:extLst>
              <a:ext uri="{FF2B5EF4-FFF2-40B4-BE49-F238E27FC236}">
                <a16:creationId xmlns:a16="http://schemas.microsoft.com/office/drawing/2014/main" id="{1BC4657E-5A53-4D9D-ADE8-E28362E2EF46}"/>
              </a:ext>
            </a:extLst>
          </p:cNvPr>
          <p:cNvSpPr/>
          <p:nvPr/>
        </p:nvSpPr>
        <p:spPr>
          <a:xfrm>
            <a:off x="0" y="14938"/>
            <a:ext cx="1444752" cy="1112226"/>
          </a:xfrm>
          <a:prstGeom prst="flowChartMultidocument">
            <a:avLst/>
          </a:prstGeom>
          <a:solidFill>
            <a:srgbClr val="643585"/>
          </a:solidFill>
          <a:ln>
            <a:solidFill>
              <a:srgbClr val="643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/>
              <a:t>9</a:t>
            </a:r>
            <a:endParaRPr lang="ar-SA" sz="6000" b="1" dirty="0"/>
          </a:p>
        </p:txBody>
      </p:sp>
      <p:sp>
        <p:nvSpPr>
          <p:cNvPr id="6" name="Parallelogram 3">
            <a:extLst>
              <a:ext uri="{FF2B5EF4-FFF2-40B4-BE49-F238E27FC236}">
                <a16:creationId xmlns:a16="http://schemas.microsoft.com/office/drawing/2014/main" id="{CF9C29DB-8A85-4848-A3A9-39FBDDE7E4B4}"/>
              </a:ext>
            </a:extLst>
          </p:cNvPr>
          <p:cNvSpPr/>
          <p:nvPr/>
        </p:nvSpPr>
        <p:spPr>
          <a:xfrm flipH="1">
            <a:off x="33252" y="14938"/>
            <a:ext cx="12178488" cy="6828124"/>
          </a:xfrm>
          <a:prstGeom prst="parallelogram">
            <a:avLst>
              <a:gd name="adj" fmla="val 132989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295DBDEE-DC8C-4157-B73A-E1EBA0D36590}"/>
              </a:ext>
            </a:extLst>
          </p:cNvPr>
          <p:cNvSpPr/>
          <p:nvPr/>
        </p:nvSpPr>
        <p:spPr>
          <a:xfrm>
            <a:off x="39480" y="14938"/>
            <a:ext cx="12152520" cy="4498850"/>
          </a:xfrm>
          <a:prstGeom prst="rect">
            <a:avLst/>
          </a:prstGeom>
          <a:solidFill>
            <a:srgbClr val="000000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13873316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builder-resources.com/images/BMC-Illustrated.png">
            <a:extLst>
              <a:ext uri="{FF2B5EF4-FFF2-40B4-BE49-F238E27FC236}">
                <a16:creationId xmlns:a16="http://schemas.microsoft.com/office/drawing/2014/main" id="{CCA41CF6-9DC7-408F-9A40-0B5DC209F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126" y="-1"/>
            <a:ext cx="10527150" cy="68737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084EBA7A-D88E-4946-9B48-5E31F86C2BEC}"/>
              </a:ext>
            </a:extLst>
          </p:cNvPr>
          <p:cNvSpPr/>
          <p:nvPr/>
        </p:nvSpPr>
        <p:spPr>
          <a:xfrm>
            <a:off x="10460736" y="0"/>
            <a:ext cx="1731264" cy="6858000"/>
          </a:xfrm>
          <a:prstGeom prst="rect">
            <a:avLst/>
          </a:prstGeom>
          <a:solidFill>
            <a:srgbClr val="70448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en-US" dirty="0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1DEAD0B8-A7A4-4C97-9559-8AF66DC42735}"/>
              </a:ext>
            </a:extLst>
          </p:cNvPr>
          <p:cNvSpPr txBox="1"/>
          <p:nvPr/>
        </p:nvSpPr>
        <p:spPr>
          <a:xfrm rot="16200000">
            <a:off x="8240583" y="3099145"/>
            <a:ext cx="634593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dirty="0"/>
              <a:t>BUSINESS MODEL CANVAS</a:t>
            </a:r>
          </a:p>
        </p:txBody>
      </p:sp>
      <p:sp>
        <p:nvSpPr>
          <p:cNvPr id="5" name="Parallelogram 3">
            <a:extLst>
              <a:ext uri="{FF2B5EF4-FFF2-40B4-BE49-F238E27FC236}">
                <a16:creationId xmlns:a16="http://schemas.microsoft.com/office/drawing/2014/main" id="{60CC553B-12CF-4F08-B70B-BA965FAE8B51}"/>
              </a:ext>
            </a:extLst>
          </p:cNvPr>
          <p:cNvSpPr/>
          <p:nvPr/>
        </p:nvSpPr>
        <p:spPr>
          <a:xfrm flipH="1">
            <a:off x="13512" y="62563"/>
            <a:ext cx="12178488" cy="6732873"/>
          </a:xfrm>
          <a:prstGeom prst="parallelogram">
            <a:avLst>
              <a:gd name="adj" fmla="val 134371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5350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C560EDC-B9DB-4807-95E4-684049F293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8" t="10139" r="2143" b="4952"/>
          <a:stretch/>
        </p:blipFill>
        <p:spPr>
          <a:xfrm>
            <a:off x="0" y="739112"/>
            <a:ext cx="12192000" cy="6118888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9B2C8A09-D785-41C0-8653-2B55AE0C272D}"/>
              </a:ext>
            </a:extLst>
          </p:cNvPr>
          <p:cNvSpPr/>
          <p:nvPr/>
        </p:nvSpPr>
        <p:spPr>
          <a:xfrm>
            <a:off x="-1" y="0"/>
            <a:ext cx="12166729" cy="812801"/>
          </a:xfrm>
          <a:prstGeom prst="rect">
            <a:avLst/>
          </a:prstGeom>
          <a:solidFill>
            <a:srgbClr val="002060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SA" sz="5400" b="1" dirty="0">
                <a:solidFill>
                  <a:srgbClr val="643585"/>
                </a:solidFill>
              </a:rPr>
              <a:t>الأركان الأربعة لأي مشروع</a:t>
            </a:r>
            <a:r>
              <a:rPr lang="ar-SA" sz="2800" b="1" dirty="0">
                <a:solidFill>
                  <a:srgbClr val="643585"/>
                </a:solidFill>
              </a:rPr>
              <a:t>   </a:t>
            </a:r>
            <a:r>
              <a:rPr lang="en-US" sz="2000" b="1" dirty="0">
                <a:solidFill>
                  <a:srgbClr val="643585"/>
                </a:solidFill>
              </a:rPr>
              <a:t>Business Model Canvas</a:t>
            </a:r>
            <a:endParaRPr lang="ar-SA" sz="2800" b="1" dirty="0">
              <a:solidFill>
                <a:srgbClr val="643585"/>
              </a:solidFill>
            </a:endParaRP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0BFC3400-92D7-48A2-9966-59F4CFD16343}"/>
              </a:ext>
            </a:extLst>
          </p:cNvPr>
          <p:cNvSpPr/>
          <p:nvPr/>
        </p:nvSpPr>
        <p:spPr>
          <a:xfrm flipH="1">
            <a:off x="13512" y="62563"/>
            <a:ext cx="12178488" cy="6732873"/>
          </a:xfrm>
          <a:prstGeom prst="parallelogram">
            <a:avLst>
              <a:gd name="adj" fmla="val 95758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: Shape 9">
            <a:extLst>
              <a:ext uri="{FF2B5EF4-FFF2-40B4-BE49-F238E27FC236}">
                <a16:creationId xmlns:a16="http://schemas.microsoft.com/office/drawing/2014/main" id="{DB0046A6-ED45-4F4B-9E37-ABF72E717F77}"/>
              </a:ext>
            </a:extLst>
          </p:cNvPr>
          <p:cNvSpPr/>
          <p:nvPr/>
        </p:nvSpPr>
        <p:spPr>
          <a:xfrm>
            <a:off x="-14514" y="875364"/>
            <a:ext cx="12206514" cy="6002199"/>
          </a:xfrm>
          <a:custGeom>
            <a:avLst/>
            <a:gdLst>
              <a:gd name="connsiteX0" fmla="*/ 0 w 10756397"/>
              <a:gd name="connsiteY0" fmla="*/ 0 h 2188028"/>
              <a:gd name="connsiteX1" fmla="*/ 10756397 w 10756397"/>
              <a:gd name="connsiteY1" fmla="*/ 0 h 2188028"/>
              <a:gd name="connsiteX2" fmla="*/ 8104895 w 10756397"/>
              <a:gd name="connsiteY2" fmla="*/ 2188028 h 2188028"/>
              <a:gd name="connsiteX3" fmla="*/ 1805567 w 10756397"/>
              <a:gd name="connsiteY3" fmla="*/ 2188028 h 218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56397" h="2188028">
                <a:moveTo>
                  <a:pt x="0" y="0"/>
                </a:moveTo>
                <a:lnTo>
                  <a:pt x="10756397" y="0"/>
                </a:lnTo>
                <a:lnTo>
                  <a:pt x="8104895" y="2188028"/>
                </a:lnTo>
                <a:lnTo>
                  <a:pt x="1805567" y="2188028"/>
                </a:lnTo>
                <a:close/>
              </a:path>
            </a:pathLst>
          </a:custGeom>
          <a:solidFill>
            <a:srgbClr val="643585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3377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3E3C96F-37C3-444A-808E-7EE3D14C3C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8" t="10351" r="2380" b="5163"/>
          <a:stretch/>
        </p:blipFill>
        <p:spPr>
          <a:xfrm>
            <a:off x="0" y="754743"/>
            <a:ext cx="12175922" cy="6103257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3560CEE5-671D-466B-A54F-DF4766F02960}"/>
              </a:ext>
            </a:extLst>
          </p:cNvPr>
          <p:cNvSpPr/>
          <p:nvPr/>
        </p:nvSpPr>
        <p:spPr>
          <a:xfrm>
            <a:off x="-1" y="0"/>
            <a:ext cx="12166729" cy="812801"/>
          </a:xfrm>
          <a:prstGeom prst="rect">
            <a:avLst/>
          </a:prstGeom>
          <a:solidFill>
            <a:srgbClr val="002060">
              <a:alpha val="32941"/>
            </a:srgbClr>
          </a:solidFill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SA" sz="5400" b="1" dirty="0">
                <a:solidFill>
                  <a:schemeClr val="bg1"/>
                </a:solidFill>
              </a:rPr>
              <a:t>الأركان الأربعة لأي مشروع</a:t>
            </a:r>
            <a:r>
              <a:rPr lang="ar-SA" sz="2800" b="1" dirty="0">
                <a:solidFill>
                  <a:schemeClr val="bg1"/>
                </a:solidFill>
              </a:rPr>
              <a:t>   </a:t>
            </a:r>
            <a:r>
              <a:rPr lang="en-US" sz="2000" b="1" dirty="0">
                <a:solidFill>
                  <a:srgbClr val="643585"/>
                </a:solidFill>
              </a:rPr>
              <a:t>Business Model Canvas</a:t>
            </a:r>
            <a:endParaRPr lang="ar-SA" sz="2800" b="1" dirty="0">
              <a:solidFill>
                <a:srgbClr val="643585"/>
              </a:solidFill>
            </a:endParaRP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018E33D1-E3B4-4124-83C7-9E4650298428}"/>
              </a:ext>
            </a:extLst>
          </p:cNvPr>
          <p:cNvSpPr/>
          <p:nvPr/>
        </p:nvSpPr>
        <p:spPr>
          <a:xfrm flipH="1">
            <a:off x="13512" y="62563"/>
            <a:ext cx="12178488" cy="6732873"/>
          </a:xfrm>
          <a:prstGeom prst="parallelogram">
            <a:avLst>
              <a:gd name="adj" fmla="val 95758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9">
            <a:extLst>
              <a:ext uri="{FF2B5EF4-FFF2-40B4-BE49-F238E27FC236}">
                <a16:creationId xmlns:a16="http://schemas.microsoft.com/office/drawing/2014/main" id="{406850C9-4C35-46CC-A552-E02F37CC8CE8}"/>
              </a:ext>
            </a:extLst>
          </p:cNvPr>
          <p:cNvSpPr/>
          <p:nvPr/>
        </p:nvSpPr>
        <p:spPr>
          <a:xfrm>
            <a:off x="-14514" y="875364"/>
            <a:ext cx="12206514" cy="6002199"/>
          </a:xfrm>
          <a:custGeom>
            <a:avLst/>
            <a:gdLst>
              <a:gd name="connsiteX0" fmla="*/ 0 w 10756397"/>
              <a:gd name="connsiteY0" fmla="*/ 0 h 2188028"/>
              <a:gd name="connsiteX1" fmla="*/ 10756397 w 10756397"/>
              <a:gd name="connsiteY1" fmla="*/ 0 h 2188028"/>
              <a:gd name="connsiteX2" fmla="*/ 8104895 w 10756397"/>
              <a:gd name="connsiteY2" fmla="*/ 2188028 h 2188028"/>
              <a:gd name="connsiteX3" fmla="*/ 1805567 w 10756397"/>
              <a:gd name="connsiteY3" fmla="*/ 2188028 h 218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56397" h="2188028">
                <a:moveTo>
                  <a:pt x="0" y="0"/>
                </a:moveTo>
                <a:lnTo>
                  <a:pt x="10756397" y="0"/>
                </a:lnTo>
                <a:lnTo>
                  <a:pt x="8104895" y="2188028"/>
                </a:lnTo>
                <a:lnTo>
                  <a:pt x="1805567" y="2188028"/>
                </a:lnTo>
                <a:close/>
              </a:path>
            </a:pathLst>
          </a:custGeom>
          <a:solidFill>
            <a:srgbClr val="643585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717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image.slidesharecdn.com/bioniksfinal2013berkeley-130410025655-phpapp01/95/bioniks-final-2013-berkeley-4-638.jpg?cb=1365562720">
            <a:extLst>
              <a:ext uri="{FF2B5EF4-FFF2-40B4-BE49-F238E27FC236}">
                <a16:creationId xmlns:a16="http://schemas.microsoft.com/office/drawing/2014/main" id="{A0E136B4-DC8B-4349-B65A-3970A29FE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525" y="1147763"/>
            <a:ext cx="6076950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B04668DF-97C1-4EA4-9E7C-B59D9C3BB6C3}"/>
              </a:ext>
            </a:extLst>
          </p:cNvPr>
          <p:cNvGrpSpPr/>
          <p:nvPr/>
        </p:nvGrpSpPr>
        <p:grpSpPr>
          <a:xfrm>
            <a:off x="0" y="-93549"/>
            <a:ext cx="12192000" cy="6943499"/>
            <a:chOff x="0" y="-286589"/>
            <a:chExt cx="12192000" cy="6943499"/>
          </a:xfrm>
        </p:grpSpPr>
        <p:pic>
          <p:nvPicPr>
            <p:cNvPr id="9220" name="Picture 4" descr="https://quicket.azureedge.net/media/0024132_0.Png">
              <a:extLst>
                <a:ext uri="{FF2B5EF4-FFF2-40B4-BE49-F238E27FC236}">
                  <a16:creationId xmlns:a16="http://schemas.microsoft.com/office/drawing/2014/main" id="{E6C4575B-AB2A-4DDD-B075-C93A5177D3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956" b="11149"/>
            <a:stretch/>
          </p:blipFill>
          <p:spPr bwMode="auto">
            <a:xfrm>
              <a:off x="0" y="2036781"/>
              <a:ext cx="12192000" cy="46201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https://quicket.azureedge.net/media/0024132_0.Png">
              <a:extLst>
                <a:ext uri="{FF2B5EF4-FFF2-40B4-BE49-F238E27FC236}">
                  <a16:creationId xmlns:a16="http://schemas.microsoft.com/office/drawing/2014/main" id="{EBCBB4EE-B7B2-493F-B0F4-5E107ADF8E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96" b="75884"/>
            <a:stretch/>
          </p:blipFill>
          <p:spPr bwMode="auto">
            <a:xfrm>
              <a:off x="0" y="-286589"/>
              <a:ext cx="12192000" cy="2343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Parallelogram 3">
            <a:extLst>
              <a:ext uri="{FF2B5EF4-FFF2-40B4-BE49-F238E27FC236}">
                <a16:creationId xmlns:a16="http://schemas.microsoft.com/office/drawing/2014/main" id="{138BD3C1-809D-4258-B788-7281B8F793AF}"/>
              </a:ext>
            </a:extLst>
          </p:cNvPr>
          <p:cNvSpPr/>
          <p:nvPr/>
        </p:nvSpPr>
        <p:spPr>
          <a:xfrm flipH="1">
            <a:off x="13512" y="62563"/>
            <a:ext cx="12178488" cy="6732873"/>
          </a:xfrm>
          <a:prstGeom prst="parallelogram">
            <a:avLst>
              <a:gd name="adj" fmla="val 95758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9">
            <a:extLst>
              <a:ext uri="{FF2B5EF4-FFF2-40B4-BE49-F238E27FC236}">
                <a16:creationId xmlns:a16="http://schemas.microsoft.com/office/drawing/2014/main" id="{B2E46550-D5CD-4D49-9046-87C0E337170C}"/>
              </a:ext>
            </a:extLst>
          </p:cNvPr>
          <p:cNvSpPr/>
          <p:nvPr/>
        </p:nvSpPr>
        <p:spPr>
          <a:xfrm>
            <a:off x="-14514" y="1864659"/>
            <a:ext cx="12206514" cy="5012904"/>
          </a:xfrm>
          <a:custGeom>
            <a:avLst/>
            <a:gdLst>
              <a:gd name="connsiteX0" fmla="*/ 0 w 10756397"/>
              <a:gd name="connsiteY0" fmla="*/ 0 h 2188028"/>
              <a:gd name="connsiteX1" fmla="*/ 10756397 w 10756397"/>
              <a:gd name="connsiteY1" fmla="*/ 0 h 2188028"/>
              <a:gd name="connsiteX2" fmla="*/ 8104895 w 10756397"/>
              <a:gd name="connsiteY2" fmla="*/ 2188028 h 2188028"/>
              <a:gd name="connsiteX3" fmla="*/ 1805567 w 10756397"/>
              <a:gd name="connsiteY3" fmla="*/ 2188028 h 218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56397" h="2188028">
                <a:moveTo>
                  <a:pt x="0" y="0"/>
                </a:moveTo>
                <a:lnTo>
                  <a:pt x="10756397" y="0"/>
                </a:lnTo>
                <a:lnTo>
                  <a:pt x="8104895" y="2188028"/>
                </a:lnTo>
                <a:lnTo>
                  <a:pt x="1805567" y="2188028"/>
                </a:lnTo>
                <a:close/>
              </a:path>
            </a:pathLst>
          </a:custGeom>
          <a:solidFill>
            <a:srgbClr val="643585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6180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1AA5D01D-3383-4959-9D56-1854D0852240}"/>
              </a:ext>
            </a:extLst>
          </p:cNvPr>
          <p:cNvGrpSpPr/>
          <p:nvPr/>
        </p:nvGrpSpPr>
        <p:grpSpPr>
          <a:xfrm>
            <a:off x="0" y="847899"/>
            <a:ext cx="12192000" cy="6010102"/>
            <a:chOff x="0" y="1172095"/>
            <a:chExt cx="11621192" cy="5685905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3E3C96F-37C3-444A-808E-7EE3D14C3C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91" t="10647" r="2091" b="6403"/>
            <a:stretch/>
          </p:blipFill>
          <p:spPr>
            <a:xfrm>
              <a:off x="0" y="1172095"/>
              <a:ext cx="11621192" cy="5685905"/>
            </a:xfrm>
            <a:prstGeom prst="rect">
              <a:avLst/>
            </a:prstGeom>
          </p:spPr>
        </p:pic>
        <p:sp>
          <p:nvSpPr>
            <p:cNvPr id="2" name="مربع نص 1">
              <a:extLst>
                <a:ext uri="{FF2B5EF4-FFF2-40B4-BE49-F238E27FC236}">
                  <a16:creationId xmlns:a16="http://schemas.microsoft.com/office/drawing/2014/main" id="{E68FEFF5-E806-4381-A11B-EC44565BD099}"/>
                </a:ext>
              </a:extLst>
            </p:cNvPr>
            <p:cNvSpPr txBox="1"/>
            <p:nvPr/>
          </p:nvSpPr>
          <p:spPr>
            <a:xfrm>
              <a:off x="3163824" y="1243584"/>
              <a:ext cx="3499104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8000" b="1" dirty="0">
                  <a:solidFill>
                    <a:schemeClr val="bg1"/>
                  </a:solidFill>
                </a:rPr>
                <a:t>المشروع</a:t>
              </a:r>
            </a:p>
          </p:txBody>
        </p:sp>
      </p:grpSp>
      <p:sp>
        <p:nvSpPr>
          <p:cNvPr id="5" name="مستطيل 4">
            <a:extLst>
              <a:ext uri="{FF2B5EF4-FFF2-40B4-BE49-F238E27FC236}">
                <a16:creationId xmlns:a16="http://schemas.microsoft.com/office/drawing/2014/main" id="{12B47CB1-DBC4-466D-AB07-4AD5FC5EF593}"/>
              </a:ext>
            </a:extLst>
          </p:cNvPr>
          <p:cNvSpPr/>
          <p:nvPr/>
        </p:nvSpPr>
        <p:spPr>
          <a:xfrm>
            <a:off x="-1" y="0"/>
            <a:ext cx="12166729" cy="812801"/>
          </a:xfrm>
          <a:prstGeom prst="rect">
            <a:avLst/>
          </a:prstGeom>
          <a:solidFill>
            <a:srgbClr val="002060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SA" sz="5400" b="1" dirty="0">
                <a:solidFill>
                  <a:schemeClr val="accent5">
                    <a:lumMod val="50000"/>
                  </a:schemeClr>
                </a:solidFill>
              </a:rPr>
              <a:t>المشـــــــروع</a:t>
            </a:r>
            <a:r>
              <a:rPr lang="ar-SA" sz="2800" b="1" dirty="0">
                <a:solidFill>
                  <a:schemeClr val="accent6">
                    <a:lumMod val="75000"/>
                  </a:schemeClr>
                </a:solidFill>
              </a:rPr>
              <a:t>            </a:t>
            </a:r>
            <a:r>
              <a:rPr lang="en-US" sz="2800" b="1" dirty="0">
                <a:solidFill>
                  <a:srgbClr val="643585"/>
                </a:solidFill>
              </a:rPr>
              <a:t>Business Model Canvas</a:t>
            </a:r>
            <a:endParaRPr lang="ar-SA" sz="2800" b="1" dirty="0">
              <a:solidFill>
                <a:srgbClr val="643585"/>
              </a:solidFill>
            </a:endParaRPr>
          </a:p>
        </p:txBody>
      </p:sp>
      <p:sp>
        <p:nvSpPr>
          <p:cNvPr id="6" name="Parallelogram 3">
            <a:extLst>
              <a:ext uri="{FF2B5EF4-FFF2-40B4-BE49-F238E27FC236}">
                <a16:creationId xmlns:a16="http://schemas.microsoft.com/office/drawing/2014/main" id="{86222C54-F814-4413-BE48-EFDA12EA957B}"/>
              </a:ext>
            </a:extLst>
          </p:cNvPr>
          <p:cNvSpPr/>
          <p:nvPr/>
        </p:nvSpPr>
        <p:spPr>
          <a:xfrm flipH="1">
            <a:off x="13512" y="62563"/>
            <a:ext cx="12178488" cy="6732873"/>
          </a:xfrm>
          <a:prstGeom prst="parallelogram">
            <a:avLst>
              <a:gd name="adj" fmla="val 95758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9">
            <a:extLst>
              <a:ext uri="{FF2B5EF4-FFF2-40B4-BE49-F238E27FC236}">
                <a16:creationId xmlns:a16="http://schemas.microsoft.com/office/drawing/2014/main" id="{F77FB334-9911-42FC-A1FC-75AFC85B49D0}"/>
              </a:ext>
            </a:extLst>
          </p:cNvPr>
          <p:cNvSpPr/>
          <p:nvPr/>
        </p:nvSpPr>
        <p:spPr>
          <a:xfrm>
            <a:off x="-14514" y="875364"/>
            <a:ext cx="12206514" cy="6002199"/>
          </a:xfrm>
          <a:custGeom>
            <a:avLst/>
            <a:gdLst>
              <a:gd name="connsiteX0" fmla="*/ 0 w 10756397"/>
              <a:gd name="connsiteY0" fmla="*/ 0 h 2188028"/>
              <a:gd name="connsiteX1" fmla="*/ 10756397 w 10756397"/>
              <a:gd name="connsiteY1" fmla="*/ 0 h 2188028"/>
              <a:gd name="connsiteX2" fmla="*/ 8104895 w 10756397"/>
              <a:gd name="connsiteY2" fmla="*/ 2188028 h 2188028"/>
              <a:gd name="connsiteX3" fmla="*/ 1805567 w 10756397"/>
              <a:gd name="connsiteY3" fmla="*/ 2188028 h 218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56397" h="2188028">
                <a:moveTo>
                  <a:pt x="0" y="0"/>
                </a:moveTo>
                <a:lnTo>
                  <a:pt x="10756397" y="0"/>
                </a:lnTo>
                <a:lnTo>
                  <a:pt x="8104895" y="2188028"/>
                </a:lnTo>
                <a:lnTo>
                  <a:pt x="1805567" y="2188028"/>
                </a:lnTo>
                <a:close/>
              </a:path>
            </a:pathLst>
          </a:custGeom>
          <a:solidFill>
            <a:srgbClr val="643585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9237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BF10952-8EC1-4B96-8018-B05343D4D2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3" t="10162" r="2228" b="5432"/>
          <a:stretch/>
        </p:blipFill>
        <p:spPr>
          <a:xfrm>
            <a:off x="-33250" y="760513"/>
            <a:ext cx="12208625" cy="6130737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592A6FA0-4320-4710-B421-57C532F6D851}"/>
              </a:ext>
            </a:extLst>
          </p:cNvPr>
          <p:cNvSpPr/>
          <p:nvPr/>
        </p:nvSpPr>
        <p:spPr>
          <a:xfrm>
            <a:off x="-1" y="0"/>
            <a:ext cx="12166729" cy="812801"/>
          </a:xfrm>
          <a:prstGeom prst="rect">
            <a:avLst/>
          </a:prstGeom>
          <a:solidFill>
            <a:srgbClr val="002060">
              <a:alpha val="11000"/>
            </a:srgbClr>
          </a:solidFill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SA" sz="5400" b="1" dirty="0">
                <a:solidFill>
                  <a:schemeClr val="accent5">
                    <a:lumMod val="50000"/>
                  </a:schemeClr>
                </a:solidFill>
              </a:rPr>
              <a:t>المشـــــــروع</a:t>
            </a:r>
            <a:r>
              <a:rPr lang="ar-SA" sz="2800" b="1" dirty="0">
                <a:solidFill>
                  <a:schemeClr val="accent6">
                    <a:lumMod val="75000"/>
                  </a:schemeClr>
                </a:solidFill>
              </a:rPr>
              <a:t>            </a:t>
            </a:r>
            <a:r>
              <a:rPr lang="en-US" sz="2800" b="1" dirty="0">
                <a:solidFill>
                  <a:srgbClr val="643585"/>
                </a:solidFill>
              </a:rPr>
              <a:t>Business Model Canvas</a:t>
            </a:r>
            <a:endParaRPr lang="ar-SA" sz="2800" b="1" dirty="0">
              <a:solidFill>
                <a:srgbClr val="643585"/>
              </a:solidFill>
            </a:endParaRP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328EBD64-EB16-406C-B8DA-DDE5C6C22387}"/>
              </a:ext>
            </a:extLst>
          </p:cNvPr>
          <p:cNvSpPr/>
          <p:nvPr/>
        </p:nvSpPr>
        <p:spPr>
          <a:xfrm flipH="1">
            <a:off x="13512" y="62563"/>
            <a:ext cx="12178488" cy="6732873"/>
          </a:xfrm>
          <a:prstGeom prst="parallelogram">
            <a:avLst>
              <a:gd name="adj" fmla="val 95758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: Shape 9">
            <a:extLst>
              <a:ext uri="{FF2B5EF4-FFF2-40B4-BE49-F238E27FC236}">
                <a16:creationId xmlns:a16="http://schemas.microsoft.com/office/drawing/2014/main" id="{7E13DB19-0A24-4776-92E2-14C3D2C1587B}"/>
              </a:ext>
            </a:extLst>
          </p:cNvPr>
          <p:cNvSpPr/>
          <p:nvPr/>
        </p:nvSpPr>
        <p:spPr>
          <a:xfrm>
            <a:off x="-14514" y="875364"/>
            <a:ext cx="12206514" cy="6002199"/>
          </a:xfrm>
          <a:custGeom>
            <a:avLst/>
            <a:gdLst>
              <a:gd name="connsiteX0" fmla="*/ 0 w 10756397"/>
              <a:gd name="connsiteY0" fmla="*/ 0 h 2188028"/>
              <a:gd name="connsiteX1" fmla="*/ 10756397 w 10756397"/>
              <a:gd name="connsiteY1" fmla="*/ 0 h 2188028"/>
              <a:gd name="connsiteX2" fmla="*/ 8104895 w 10756397"/>
              <a:gd name="connsiteY2" fmla="*/ 2188028 h 2188028"/>
              <a:gd name="connsiteX3" fmla="*/ 1805567 w 10756397"/>
              <a:gd name="connsiteY3" fmla="*/ 2188028 h 218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56397" h="2188028">
                <a:moveTo>
                  <a:pt x="0" y="0"/>
                </a:moveTo>
                <a:lnTo>
                  <a:pt x="10756397" y="0"/>
                </a:lnTo>
                <a:lnTo>
                  <a:pt x="8104895" y="2188028"/>
                </a:lnTo>
                <a:lnTo>
                  <a:pt x="1805567" y="2188028"/>
                </a:lnTo>
                <a:close/>
              </a:path>
            </a:pathLst>
          </a:custGeom>
          <a:solidFill>
            <a:srgbClr val="643585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7097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3E3C96F-37C3-444A-808E-7EE3D14C3C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9" t="10351" r="2261" b="5375"/>
          <a:stretch/>
        </p:blipFill>
        <p:spPr>
          <a:xfrm>
            <a:off x="0" y="784889"/>
            <a:ext cx="12192000" cy="6073111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F52F2F38-EA20-41FB-8C48-502FCB63BB2C}"/>
              </a:ext>
            </a:extLst>
          </p:cNvPr>
          <p:cNvSpPr txBox="1"/>
          <p:nvPr/>
        </p:nvSpPr>
        <p:spPr>
          <a:xfrm>
            <a:off x="7662672" y="1920240"/>
            <a:ext cx="3499104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8800" b="1" dirty="0">
                <a:solidFill>
                  <a:schemeClr val="bg1"/>
                </a:solidFill>
              </a:rPr>
              <a:t>الجمهور</a:t>
            </a:r>
            <a:endParaRPr lang="ar-SA" sz="8000" b="1" dirty="0">
              <a:solidFill>
                <a:schemeClr val="bg1"/>
              </a:solidFill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310C4A1D-F022-4A46-B9D8-C71BFABC033F}"/>
              </a:ext>
            </a:extLst>
          </p:cNvPr>
          <p:cNvSpPr/>
          <p:nvPr/>
        </p:nvSpPr>
        <p:spPr>
          <a:xfrm>
            <a:off x="-1" y="0"/>
            <a:ext cx="12166729" cy="812801"/>
          </a:xfrm>
          <a:prstGeom prst="rect">
            <a:avLst/>
          </a:prstGeom>
          <a:solidFill>
            <a:srgbClr val="002060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SA" sz="6600" b="1" dirty="0">
                <a:solidFill>
                  <a:schemeClr val="accent6">
                    <a:lumMod val="75000"/>
                  </a:schemeClr>
                </a:solidFill>
              </a:rPr>
              <a:t>الجمهــــور   </a:t>
            </a:r>
            <a:r>
              <a:rPr lang="ar-SA" sz="2800" b="1" dirty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n-US" sz="2800" b="1" dirty="0">
                <a:solidFill>
                  <a:srgbClr val="643585"/>
                </a:solidFill>
              </a:rPr>
              <a:t>Business Model Canvas</a:t>
            </a:r>
            <a:r>
              <a:rPr lang="ar-SA" sz="2800" b="1" dirty="0">
                <a:solidFill>
                  <a:srgbClr val="643585"/>
                </a:solidFill>
              </a:rPr>
              <a:t>   </a:t>
            </a:r>
            <a:endParaRPr lang="ar-SA" sz="6600" b="1" dirty="0">
              <a:solidFill>
                <a:srgbClr val="643585"/>
              </a:solidFill>
            </a:endParaRPr>
          </a:p>
        </p:txBody>
      </p:sp>
      <p:sp>
        <p:nvSpPr>
          <p:cNvPr id="6" name="Parallelogram 3">
            <a:extLst>
              <a:ext uri="{FF2B5EF4-FFF2-40B4-BE49-F238E27FC236}">
                <a16:creationId xmlns:a16="http://schemas.microsoft.com/office/drawing/2014/main" id="{E6ADBA90-EA7A-4797-B00D-BE9E70E6CE82}"/>
              </a:ext>
            </a:extLst>
          </p:cNvPr>
          <p:cNvSpPr/>
          <p:nvPr/>
        </p:nvSpPr>
        <p:spPr>
          <a:xfrm flipH="1">
            <a:off x="13512" y="62563"/>
            <a:ext cx="12178488" cy="6732873"/>
          </a:xfrm>
          <a:prstGeom prst="parallelogram">
            <a:avLst>
              <a:gd name="adj" fmla="val 95758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9">
            <a:extLst>
              <a:ext uri="{FF2B5EF4-FFF2-40B4-BE49-F238E27FC236}">
                <a16:creationId xmlns:a16="http://schemas.microsoft.com/office/drawing/2014/main" id="{5741C683-C6F3-459C-B1EB-8189F5636865}"/>
              </a:ext>
            </a:extLst>
          </p:cNvPr>
          <p:cNvSpPr/>
          <p:nvPr/>
        </p:nvSpPr>
        <p:spPr>
          <a:xfrm>
            <a:off x="-14514" y="875364"/>
            <a:ext cx="12206514" cy="6002199"/>
          </a:xfrm>
          <a:custGeom>
            <a:avLst/>
            <a:gdLst>
              <a:gd name="connsiteX0" fmla="*/ 0 w 10756397"/>
              <a:gd name="connsiteY0" fmla="*/ 0 h 2188028"/>
              <a:gd name="connsiteX1" fmla="*/ 10756397 w 10756397"/>
              <a:gd name="connsiteY1" fmla="*/ 0 h 2188028"/>
              <a:gd name="connsiteX2" fmla="*/ 8104895 w 10756397"/>
              <a:gd name="connsiteY2" fmla="*/ 2188028 h 2188028"/>
              <a:gd name="connsiteX3" fmla="*/ 1805567 w 10756397"/>
              <a:gd name="connsiteY3" fmla="*/ 2188028 h 218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56397" h="2188028">
                <a:moveTo>
                  <a:pt x="0" y="0"/>
                </a:moveTo>
                <a:lnTo>
                  <a:pt x="10756397" y="0"/>
                </a:lnTo>
                <a:lnTo>
                  <a:pt x="8104895" y="2188028"/>
                </a:lnTo>
                <a:lnTo>
                  <a:pt x="1805567" y="2188028"/>
                </a:lnTo>
                <a:close/>
              </a:path>
            </a:pathLst>
          </a:custGeom>
          <a:solidFill>
            <a:srgbClr val="643585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2500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7A2E904-B598-43C7-A9FD-75F2FE008F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0" t="10350" r="2380" b="4952"/>
          <a:stretch/>
        </p:blipFill>
        <p:spPr>
          <a:xfrm>
            <a:off x="44195" y="783768"/>
            <a:ext cx="12103608" cy="6066971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A88B791C-C586-4355-A51F-58DFE68DD48D}"/>
              </a:ext>
            </a:extLst>
          </p:cNvPr>
          <p:cNvSpPr/>
          <p:nvPr/>
        </p:nvSpPr>
        <p:spPr>
          <a:xfrm>
            <a:off x="-1" y="0"/>
            <a:ext cx="12166729" cy="812801"/>
          </a:xfrm>
          <a:prstGeom prst="rect">
            <a:avLst/>
          </a:prstGeom>
          <a:solidFill>
            <a:srgbClr val="002060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SA" sz="6600" b="1" dirty="0">
                <a:solidFill>
                  <a:schemeClr val="accent6">
                    <a:lumMod val="75000"/>
                  </a:schemeClr>
                </a:solidFill>
              </a:rPr>
              <a:t>الجمهــــور    </a:t>
            </a:r>
            <a:r>
              <a:rPr lang="ar-SA" sz="2800" b="1" dirty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n-US" sz="2800" b="1" dirty="0">
                <a:solidFill>
                  <a:srgbClr val="643585"/>
                </a:solidFill>
              </a:rPr>
              <a:t>Business Model Canvas</a:t>
            </a:r>
            <a:endParaRPr lang="ar-SA" sz="6600" b="1" dirty="0">
              <a:solidFill>
                <a:srgbClr val="643585"/>
              </a:solidFill>
            </a:endParaRPr>
          </a:p>
        </p:txBody>
      </p:sp>
      <p:sp>
        <p:nvSpPr>
          <p:cNvPr id="5" name="Parallelogram 3">
            <a:extLst>
              <a:ext uri="{FF2B5EF4-FFF2-40B4-BE49-F238E27FC236}">
                <a16:creationId xmlns:a16="http://schemas.microsoft.com/office/drawing/2014/main" id="{547ACBA9-3693-48B5-AF41-BB5AAC6345FF}"/>
              </a:ext>
            </a:extLst>
          </p:cNvPr>
          <p:cNvSpPr/>
          <p:nvPr/>
        </p:nvSpPr>
        <p:spPr>
          <a:xfrm flipH="1">
            <a:off x="13512" y="62563"/>
            <a:ext cx="12178488" cy="6732873"/>
          </a:xfrm>
          <a:prstGeom prst="parallelogram">
            <a:avLst>
              <a:gd name="adj" fmla="val 95758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9">
            <a:extLst>
              <a:ext uri="{FF2B5EF4-FFF2-40B4-BE49-F238E27FC236}">
                <a16:creationId xmlns:a16="http://schemas.microsoft.com/office/drawing/2014/main" id="{E41C4696-3A6E-4832-B380-978ED472BEB9}"/>
              </a:ext>
            </a:extLst>
          </p:cNvPr>
          <p:cNvSpPr/>
          <p:nvPr/>
        </p:nvSpPr>
        <p:spPr>
          <a:xfrm>
            <a:off x="-14514" y="875364"/>
            <a:ext cx="12206514" cy="6002199"/>
          </a:xfrm>
          <a:custGeom>
            <a:avLst/>
            <a:gdLst>
              <a:gd name="connsiteX0" fmla="*/ 0 w 10756397"/>
              <a:gd name="connsiteY0" fmla="*/ 0 h 2188028"/>
              <a:gd name="connsiteX1" fmla="*/ 10756397 w 10756397"/>
              <a:gd name="connsiteY1" fmla="*/ 0 h 2188028"/>
              <a:gd name="connsiteX2" fmla="*/ 8104895 w 10756397"/>
              <a:gd name="connsiteY2" fmla="*/ 2188028 h 2188028"/>
              <a:gd name="connsiteX3" fmla="*/ 1805567 w 10756397"/>
              <a:gd name="connsiteY3" fmla="*/ 2188028 h 218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56397" h="2188028">
                <a:moveTo>
                  <a:pt x="0" y="0"/>
                </a:moveTo>
                <a:lnTo>
                  <a:pt x="10756397" y="0"/>
                </a:lnTo>
                <a:lnTo>
                  <a:pt x="8104895" y="2188028"/>
                </a:lnTo>
                <a:lnTo>
                  <a:pt x="1805567" y="2188028"/>
                </a:lnTo>
                <a:close/>
              </a:path>
            </a:pathLst>
          </a:custGeom>
          <a:solidFill>
            <a:srgbClr val="643585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3485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8B46E80-2C64-4CA4-8F0D-D8195A021C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7" t="10139" r="2500" b="6223"/>
          <a:stretch/>
        </p:blipFill>
        <p:spPr>
          <a:xfrm>
            <a:off x="0" y="800340"/>
            <a:ext cx="12192000" cy="605766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680782B4-CB9C-4F76-8F4D-43D6CBA71B09}"/>
              </a:ext>
            </a:extLst>
          </p:cNvPr>
          <p:cNvSpPr/>
          <p:nvPr/>
        </p:nvSpPr>
        <p:spPr>
          <a:xfrm>
            <a:off x="-1" y="0"/>
            <a:ext cx="12166729" cy="812801"/>
          </a:xfrm>
          <a:prstGeom prst="rect">
            <a:avLst/>
          </a:prstGeom>
          <a:solidFill>
            <a:srgbClr val="002060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SA" sz="6600" b="1" dirty="0">
                <a:solidFill>
                  <a:schemeClr val="accent6">
                    <a:lumMod val="75000"/>
                  </a:schemeClr>
                </a:solidFill>
              </a:rPr>
              <a:t>الجمهــــور   </a:t>
            </a:r>
            <a:r>
              <a:rPr lang="ar-SA" sz="2800" b="1" dirty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n-US" sz="2800" b="1" dirty="0">
                <a:solidFill>
                  <a:srgbClr val="643585"/>
                </a:solidFill>
              </a:rPr>
              <a:t>Business Model Canvas</a:t>
            </a:r>
            <a:endParaRPr lang="ar-SA" sz="6600" b="1" dirty="0">
              <a:solidFill>
                <a:srgbClr val="643585"/>
              </a:solidFill>
            </a:endParaRP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586D895B-9C1F-4AD2-BD81-7F5D28D6531D}"/>
              </a:ext>
            </a:extLst>
          </p:cNvPr>
          <p:cNvSpPr/>
          <p:nvPr/>
        </p:nvSpPr>
        <p:spPr>
          <a:xfrm flipH="1">
            <a:off x="13512" y="62563"/>
            <a:ext cx="12178488" cy="6732873"/>
          </a:xfrm>
          <a:prstGeom prst="parallelogram">
            <a:avLst>
              <a:gd name="adj" fmla="val 95758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: Shape 9">
            <a:extLst>
              <a:ext uri="{FF2B5EF4-FFF2-40B4-BE49-F238E27FC236}">
                <a16:creationId xmlns:a16="http://schemas.microsoft.com/office/drawing/2014/main" id="{E97F2F2E-7278-43C4-9865-9B68DF47E6E0}"/>
              </a:ext>
            </a:extLst>
          </p:cNvPr>
          <p:cNvSpPr/>
          <p:nvPr/>
        </p:nvSpPr>
        <p:spPr>
          <a:xfrm>
            <a:off x="-14514" y="875364"/>
            <a:ext cx="12206514" cy="6002199"/>
          </a:xfrm>
          <a:custGeom>
            <a:avLst/>
            <a:gdLst>
              <a:gd name="connsiteX0" fmla="*/ 0 w 10756397"/>
              <a:gd name="connsiteY0" fmla="*/ 0 h 2188028"/>
              <a:gd name="connsiteX1" fmla="*/ 10756397 w 10756397"/>
              <a:gd name="connsiteY1" fmla="*/ 0 h 2188028"/>
              <a:gd name="connsiteX2" fmla="*/ 8104895 w 10756397"/>
              <a:gd name="connsiteY2" fmla="*/ 2188028 h 2188028"/>
              <a:gd name="connsiteX3" fmla="*/ 1805567 w 10756397"/>
              <a:gd name="connsiteY3" fmla="*/ 2188028 h 218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56397" h="2188028">
                <a:moveTo>
                  <a:pt x="0" y="0"/>
                </a:moveTo>
                <a:lnTo>
                  <a:pt x="10756397" y="0"/>
                </a:lnTo>
                <a:lnTo>
                  <a:pt x="8104895" y="2188028"/>
                </a:lnTo>
                <a:lnTo>
                  <a:pt x="1805567" y="2188028"/>
                </a:lnTo>
                <a:close/>
              </a:path>
            </a:pathLst>
          </a:custGeom>
          <a:solidFill>
            <a:srgbClr val="643585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4171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42E1CD7-FB0B-4CAB-B4E9-0A62E4C687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8" t="11622" r="2261" b="5586"/>
          <a:stretch/>
        </p:blipFill>
        <p:spPr>
          <a:xfrm>
            <a:off x="0" y="892629"/>
            <a:ext cx="12174852" cy="5965371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940C123F-D442-432F-BDDE-E26E62525E06}"/>
              </a:ext>
            </a:extLst>
          </p:cNvPr>
          <p:cNvSpPr/>
          <p:nvPr/>
        </p:nvSpPr>
        <p:spPr>
          <a:xfrm>
            <a:off x="-1" y="0"/>
            <a:ext cx="12166729" cy="812801"/>
          </a:xfrm>
          <a:prstGeom prst="rect">
            <a:avLst/>
          </a:prstGeom>
          <a:solidFill>
            <a:srgbClr val="002060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SA" sz="6600" b="1" dirty="0">
                <a:solidFill>
                  <a:schemeClr val="accent6">
                    <a:lumMod val="75000"/>
                  </a:schemeClr>
                </a:solidFill>
              </a:rPr>
              <a:t>الجمهــــور    </a:t>
            </a:r>
            <a:r>
              <a:rPr lang="ar-SA" sz="2800" b="1" dirty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n-US" sz="2800" b="1" dirty="0">
                <a:solidFill>
                  <a:srgbClr val="643585"/>
                </a:solidFill>
              </a:rPr>
              <a:t>Business Model Canvas</a:t>
            </a:r>
            <a:endParaRPr lang="ar-SA" sz="6600" b="1" dirty="0">
              <a:solidFill>
                <a:srgbClr val="643585"/>
              </a:solidFill>
            </a:endParaRP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D6736FB9-5491-45EF-BFE5-AF1CEB86C302}"/>
              </a:ext>
            </a:extLst>
          </p:cNvPr>
          <p:cNvSpPr/>
          <p:nvPr/>
        </p:nvSpPr>
        <p:spPr>
          <a:xfrm flipH="1">
            <a:off x="13512" y="62563"/>
            <a:ext cx="12178488" cy="6732873"/>
          </a:xfrm>
          <a:prstGeom prst="parallelogram">
            <a:avLst>
              <a:gd name="adj" fmla="val 95758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: Shape 9">
            <a:extLst>
              <a:ext uri="{FF2B5EF4-FFF2-40B4-BE49-F238E27FC236}">
                <a16:creationId xmlns:a16="http://schemas.microsoft.com/office/drawing/2014/main" id="{3C03420E-6F70-4126-B9D2-A3EE440B4D37}"/>
              </a:ext>
            </a:extLst>
          </p:cNvPr>
          <p:cNvSpPr/>
          <p:nvPr/>
        </p:nvSpPr>
        <p:spPr>
          <a:xfrm>
            <a:off x="-14514" y="875364"/>
            <a:ext cx="12206514" cy="6002199"/>
          </a:xfrm>
          <a:custGeom>
            <a:avLst/>
            <a:gdLst>
              <a:gd name="connsiteX0" fmla="*/ 0 w 10756397"/>
              <a:gd name="connsiteY0" fmla="*/ 0 h 2188028"/>
              <a:gd name="connsiteX1" fmla="*/ 10756397 w 10756397"/>
              <a:gd name="connsiteY1" fmla="*/ 0 h 2188028"/>
              <a:gd name="connsiteX2" fmla="*/ 8104895 w 10756397"/>
              <a:gd name="connsiteY2" fmla="*/ 2188028 h 2188028"/>
              <a:gd name="connsiteX3" fmla="*/ 1805567 w 10756397"/>
              <a:gd name="connsiteY3" fmla="*/ 2188028 h 218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56397" h="2188028">
                <a:moveTo>
                  <a:pt x="0" y="0"/>
                </a:moveTo>
                <a:lnTo>
                  <a:pt x="10756397" y="0"/>
                </a:lnTo>
                <a:lnTo>
                  <a:pt x="8104895" y="2188028"/>
                </a:lnTo>
                <a:lnTo>
                  <a:pt x="1805567" y="2188028"/>
                </a:lnTo>
                <a:close/>
              </a:path>
            </a:pathLst>
          </a:custGeom>
          <a:solidFill>
            <a:srgbClr val="643585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9630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A455D6E-2484-462A-A2C4-5FA9703893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9" t="10351" r="2380" b="5163"/>
          <a:stretch/>
        </p:blipFill>
        <p:spPr>
          <a:xfrm>
            <a:off x="0" y="754351"/>
            <a:ext cx="12192000" cy="6103649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364CAA5-A654-483D-B739-D769291F46BB}"/>
              </a:ext>
            </a:extLst>
          </p:cNvPr>
          <p:cNvSpPr/>
          <p:nvPr/>
        </p:nvSpPr>
        <p:spPr>
          <a:xfrm>
            <a:off x="-1" y="0"/>
            <a:ext cx="12166729" cy="812801"/>
          </a:xfrm>
          <a:prstGeom prst="rect">
            <a:avLst/>
          </a:prstGeom>
          <a:solidFill>
            <a:srgbClr val="002060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SA" sz="6000" b="1" dirty="0">
                <a:solidFill>
                  <a:srgbClr val="C00000"/>
                </a:solidFill>
              </a:rPr>
              <a:t>الإمكـــــانـــات   </a:t>
            </a:r>
            <a:r>
              <a:rPr lang="ar-SA" sz="2800" b="1" dirty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n-US" sz="2800" b="1" dirty="0">
                <a:solidFill>
                  <a:srgbClr val="643585"/>
                </a:solidFill>
              </a:rPr>
              <a:t>Business Model Canvas</a:t>
            </a:r>
            <a:r>
              <a:rPr lang="ar-SA" sz="6000" b="1" dirty="0">
                <a:solidFill>
                  <a:srgbClr val="643585"/>
                </a:solidFill>
              </a:rPr>
              <a:t> 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9067A46C-7C40-41B7-B7A7-9B548D7A13E6}"/>
              </a:ext>
            </a:extLst>
          </p:cNvPr>
          <p:cNvSpPr/>
          <p:nvPr/>
        </p:nvSpPr>
        <p:spPr>
          <a:xfrm flipH="1">
            <a:off x="13512" y="62563"/>
            <a:ext cx="12178488" cy="6732873"/>
          </a:xfrm>
          <a:prstGeom prst="parallelogram">
            <a:avLst>
              <a:gd name="adj" fmla="val 95758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: Shape 9">
            <a:extLst>
              <a:ext uri="{FF2B5EF4-FFF2-40B4-BE49-F238E27FC236}">
                <a16:creationId xmlns:a16="http://schemas.microsoft.com/office/drawing/2014/main" id="{1A272F87-26B8-4BF4-8A49-F999BBBB2426}"/>
              </a:ext>
            </a:extLst>
          </p:cNvPr>
          <p:cNvSpPr/>
          <p:nvPr/>
        </p:nvSpPr>
        <p:spPr>
          <a:xfrm>
            <a:off x="-14514" y="875364"/>
            <a:ext cx="12206514" cy="6002199"/>
          </a:xfrm>
          <a:custGeom>
            <a:avLst/>
            <a:gdLst>
              <a:gd name="connsiteX0" fmla="*/ 0 w 10756397"/>
              <a:gd name="connsiteY0" fmla="*/ 0 h 2188028"/>
              <a:gd name="connsiteX1" fmla="*/ 10756397 w 10756397"/>
              <a:gd name="connsiteY1" fmla="*/ 0 h 2188028"/>
              <a:gd name="connsiteX2" fmla="*/ 8104895 w 10756397"/>
              <a:gd name="connsiteY2" fmla="*/ 2188028 h 2188028"/>
              <a:gd name="connsiteX3" fmla="*/ 1805567 w 10756397"/>
              <a:gd name="connsiteY3" fmla="*/ 2188028 h 218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56397" h="2188028">
                <a:moveTo>
                  <a:pt x="0" y="0"/>
                </a:moveTo>
                <a:lnTo>
                  <a:pt x="10756397" y="0"/>
                </a:lnTo>
                <a:lnTo>
                  <a:pt x="8104895" y="2188028"/>
                </a:lnTo>
                <a:lnTo>
                  <a:pt x="1805567" y="2188028"/>
                </a:lnTo>
                <a:close/>
              </a:path>
            </a:pathLst>
          </a:custGeom>
          <a:solidFill>
            <a:srgbClr val="643585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2241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DA04DEC-F75A-4037-9754-C79A2E3C8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0" t="10499" r="2380" b="5440"/>
          <a:stretch/>
        </p:blipFill>
        <p:spPr>
          <a:xfrm>
            <a:off x="0" y="792557"/>
            <a:ext cx="12192000" cy="6065443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1208CF2E-D5EE-48DF-870C-6887E0EAED6C}"/>
              </a:ext>
            </a:extLst>
          </p:cNvPr>
          <p:cNvSpPr/>
          <p:nvPr/>
        </p:nvSpPr>
        <p:spPr>
          <a:xfrm>
            <a:off x="-1" y="0"/>
            <a:ext cx="12166729" cy="812801"/>
          </a:xfrm>
          <a:prstGeom prst="rect">
            <a:avLst/>
          </a:prstGeom>
          <a:solidFill>
            <a:srgbClr val="002060">
              <a:alpha val="11000"/>
            </a:srgbClr>
          </a:solidFill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SA" sz="6000" b="1" dirty="0">
                <a:solidFill>
                  <a:srgbClr val="C00000"/>
                </a:solidFill>
              </a:rPr>
              <a:t>الإمكـــــانـــات   </a:t>
            </a:r>
            <a:r>
              <a:rPr lang="ar-SA" sz="2800" b="1" dirty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n-US" sz="2800" b="1" dirty="0">
                <a:solidFill>
                  <a:srgbClr val="643585"/>
                </a:solidFill>
              </a:rPr>
              <a:t>Business Model Canvas</a:t>
            </a:r>
            <a:r>
              <a:rPr lang="ar-SA" sz="6000" b="1" dirty="0">
                <a:solidFill>
                  <a:srgbClr val="643585"/>
                </a:solidFill>
              </a:rPr>
              <a:t> 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C558E205-2771-4FD9-9A28-A2ADE3AEEF67}"/>
              </a:ext>
            </a:extLst>
          </p:cNvPr>
          <p:cNvSpPr/>
          <p:nvPr/>
        </p:nvSpPr>
        <p:spPr>
          <a:xfrm flipH="1">
            <a:off x="13512" y="62563"/>
            <a:ext cx="12178488" cy="6732873"/>
          </a:xfrm>
          <a:prstGeom prst="parallelogram">
            <a:avLst>
              <a:gd name="adj" fmla="val 95758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: Shape 9">
            <a:extLst>
              <a:ext uri="{FF2B5EF4-FFF2-40B4-BE49-F238E27FC236}">
                <a16:creationId xmlns:a16="http://schemas.microsoft.com/office/drawing/2014/main" id="{0ECEAF66-7A57-4BFC-8487-4D73AF83480C}"/>
              </a:ext>
            </a:extLst>
          </p:cNvPr>
          <p:cNvSpPr/>
          <p:nvPr/>
        </p:nvSpPr>
        <p:spPr>
          <a:xfrm>
            <a:off x="-14514" y="875364"/>
            <a:ext cx="12206514" cy="6002199"/>
          </a:xfrm>
          <a:custGeom>
            <a:avLst/>
            <a:gdLst>
              <a:gd name="connsiteX0" fmla="*/ 0 w 10756397"/>
              <a:gd name="connsiteY0" fmla="*/ 0 h 2188028"/>
              <a:gd name="connsiteX1" fmla="*/ 10756397 w 10756397"/>
              <a:gd name="connsiteY1" fmla="*/ 0 h 2188028"/>
              <a:gd name="connsiteX2" fmla="*/ 8104895 w 10756397"/>
              <a:gd name="connsiteY2" fmla="*/ 2188028 h 2188028"/>
              <a:gd name="connsiteX3" fmla="*/ 1805567 w 10756397"/>
              <a:gd name="connsiteY3" fmla="*/ 2188028 h 218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56397" h="2188028">
                <a:moveTo>
                  <a:pt x="0" y="0"/>
                </a:moveTo>
                <a:lnTo>
                  <a:pt x="10756397" y="0"/>
                </a:lnTo>
                <a:lnTo>
                  <a:pt x="8104895" y="2188028"/>
                </a:lnTo>
                <a:lnTo>
                  <a:pt x="1805567" y="2188028"/>
                </a:lnTo>
                <a:close/>
              </a:path>
            </a:pathLst>
          </a:custGeom>
          <a:solidFill>
            <a:srgbClr val="643585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9838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7035C0B-2D26-4435-914B-238B596BC9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8" t="10139" r="2143" b="5164"/>
          <a:stretch/>
        </p:blipFill>
        <p:spPr>
          <a:xfrm>
            <a:off x="0" y="754371"/>
            <a:ext cx="12192000" cy="6103629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79FEAD20-70AC-4D93-B71A-FF4BD161928B}"/>
              </a:ext>
            </a:extLst>
          </p:cNvPr>
          <p:cNvSpPr/>
          <p:nvPr/>
        </p:nvSpPr>
        <p:spPr>
          <a:xfrm>
            <a:off x="-1" y="0"/>
            <a:ext cx="12166729" cy="812801"/>
          </a:xfrm>
          <a:prstGeom prst="rect">
            <a:avLst/>
          </a:prstGeom>
          <a:solidFill>
            <a:srgbClr val="002060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SA" sz="6000" b="1" dirty="0">
                <a:solidFill>
                  <a:srgbClr val="C00000"/>
                </a:solidFill>
              </a:rPr>
              <a:t>الإمكـــــانـــات   </a:t>
            </a:r>
            <a:r>
              <a:rPr lang="ar-SA" sz="2800" b="1" dirty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n-US" sz="2800" b="1" dirty="0">
                <a:solidFill>
                  <a:srgbClr val="643585"/>
                </a:solidFill>
              </a:rPr>
              <a:t>Business Model Canvas</a:t>
            </a:r>
            <a:r>
              <a:rPr lang="ar-SA" sz="6000" b="1" dirty="0">
                <a:solidFill>
                  <a:srgbClr val="643585"/>
                </a:solidFill>
              </a:rPr>
              <a:t> </a:t>
            </a:r>
          </a:p>
        </p:txBody>
      </p:sp>
      <p:sp>
        <p:nvSpPr>
          <p:cNvPr id="5" name="Parallelogram 3">
            <a:extLst>
              <a:ext uri="{FF2B5EF4-FFF2-40B4-BE49-F238E27FC236}">
                <a16:creationId xmlns:a16="http://schemas.microsoft.com/office/drawing/2014/main" id="{F3C22650-6D96-4590-AECE-B5B599C8A38F}"/>
              </a:ext>
            </a:extLst>
          </p:cNvPr>
          <p:cNvSpPr/>
          <p:nvPr/>
        </p:nvSpPr>
        <p:spPr>
          <a:xfrm flipH="1">
            <a:off x="13512" y="62563"/>
            <a:ext cx="12178488" cy="6732873"/>
          </a:xfrm>
          <a:prstGeom prst="parallelogram">
            <a:avLst>
              <a:gd name="adj" fmla="val 95758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9">
            <a:extLst>
              <a:ext uri="{FF2B5EF4-FFF2-40B4-BE49-F238E27FC236}">
                <a16:creationId xmlns:a16="http://schemas.microsoft.com/office/drawing/2014/main" id="{ABF68B74-2894-4916-8DD9-9647D5A5009B}"/>
              </a:ext>
            </a:extLst>
          </p:cNvPr>
          <p:cNvSpPr/>
          <p:nvPr/>
        </p:nvSpPr>
        <p:spPr>
          <a:xfrm>
            <a:off x="-14514" y="875364"/>
            <a:ext cx="12206514" cy="6002199"/>
          </a:xfrm>
          <a:custGeom>
            <a:avLst/>
            <a:gdLst>
              <a:gd name="connsiteX0" fmla="*/ 0 w 10756397"/>
              <a:gd name="connsiteY0" fmla="*/ 0 h 2188028"/>
              <a:gd name="connsiteX1" fmla="*/ 10756397 w 10756397"/>
              <a:gd name="connsiteY1" fmla="*/ 0 h 2188028"/>
              <a:gd name="connsiteX2" fmla="*/ 8104895 w 10756397"/>
              <a:gd name="connsiteY2" fmla="*/ 2188028 h 2188028"/>
              <a:gd name="connsiteX3" fmla="*/ 1805567 w 10756397"/>
              <a:gd name="connsiteY3" fmla="*/ 2188028 h 218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56397" h="2188028">
                <a:moveTo>
                  <a:pt x="0" y="0"/>
                </a:moveTo>
                <a:lnTo>
                  <a:pt x="10756397" y="0"/>
                </a:lnTo>
                <a:lnTo>
                  <a:pt x="8104895" y="2188028"/>
                </a:lnTo>
                <a:lnTo>
                  <a:pt x="1805567" y="2188028"/>
                </a:lnTo>
                <a:close/>
              </a:path>
            </a:pathLst>
          </a:custGeom>
          <a:solidFill>
            <a:srgbClr val="643585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0696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9717D11F-E44E-43CA-A0CF-1601135ACB26}"/>
              </a:ext>
            </a:extLst>
          </p:cNvPr>
          <p:cNvGrpSpPr/>
          <p:nvPr/>
        </p:nvGrpSpPr>
        <p:grpSpPr>
          <a:xfrm>
            <a:off x="0" y="711195"/>
            <a:ext cx="12192000" cy="6139542"/>
            <a:chOff x="319314" y="985178"/>
            <a:chExt cx="11611429" cy="5776686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3E3C96F-37C3-444A-808E-7EE3D14C3C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19" t="10562" r="2143" b="5164"/>
            <a:stretch/>
          </p:blipFill>
          <p:spPr>
            <a:xfrm>
              <a:off x="319314" y="985178"/>
              <a:ext cx="11611429" cy="5776686"/>
            </a:xfrm>
            <a:prstGeom prst="rect">
              <a:avLst/>
            </a:prstGeom>
          </p:spPr>
        </p:pic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3396814E-92E0-4A50-A916-3A1D438F2C61}"/>
                </a:ext>
              </a:extLst>
            </p:cNvPr>
            <p:cNvSpPr txBox="1"/>
            <p:nvPr/>
          </p:nvSpPr>
          <p:spPr>
            <a:xfrm>
              <a:off x="4346448" y="4937760"/>
              <a:ext cx="3499104" cy="144655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8800" b="1" dirty="0">
                  <a:solidFill>
                    <a:schemeClr val="bg1"/>
                  </a:solidFill>
                </a:rPr>
                <a:t>المـــــال</a:t>
              </a:r>
              <a:endParaRPr lang="ar-SA" sz="8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مستطيل 5">
            <a:extLst>
              <a:ext uri="{FF2B5EF4-FFF2-40B4-BE49-F238E27FC236}">
                <a16:creationId xmlns:a16="http://schemas.microsoft.com/office/drawing/2014/main" id="{DC9B774E-BDE0-4383-9790-F762B7596D74}"/>
              </a:ext>
            </a:extLst>
          </p:cNvPr>
          <p:cNvSpPr/>
          <p:nvPr/>
        </p:nvSpPr>
        <p:spPr>
          <a:xfrm>
            <a:off x="-1" y="0"/>
            <a:ext cx="12166729" cy="812801"/>
          </a:xfrm>
          <a:prstGeom prst="rect">
            <a:avLst/>
          </a:prstGeom>
          <a:solidFill>
            <a:srgbClr val="002060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SA" sz="5400" b="1" dirty="0">
                <a:solidFill>
                  <a:schemeClr val="accent4">
                    <a:lumMod val="75000"/>
                  </a:schemeClr>
                </a:solidFill>
              </a:rPr>
              <a:t>المـــــــــال</a:t>
            </a:r>
            <a:r>
              <a:rPr lang="ar-SA" sz="5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   </a:t>
            </a:r>
            <a:r>
              <a:rPr lang="en-US" sz="2800" b="1" dirty="0">
                <a:solidFill>
                  <a:srgbClr val="643585"/>
                </a:solidFill>
              </a:rPr>
              <a:t>Business Model Canvas</a:t>
            </a:r>
            <a:r>
              <a:rPr lang="ar-SA" sz="5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  </a:t>
            </a:r>
          </a:p>
        </p:txBody>
      </p:sp>
      <p:sp>
        <p:nvSpPr>
          <p:cNvPr id="7" name="Parallelogram 3">
            <a:extLst>
              <a:ext uri="{FF2B5EF4-FFF2-40B4-BE49-F238E27FC236}">
                <a16:creationId xmlns:a16="http://schemas.microsoft.com/office/drawing/2014/main" id="{26BD55F6-882F-4CBA-A4B0-8346726AC06B}"/>
              </a:ext>
            </a:extLst>
          </p:cNvPr>
          <p:cNvSpPr/>
          <p:nvPr/>
        </p:nvSpPr>
        <p:spPr>
          <a:xfrm flipH="1">
            <a:off x="13512" y="62563"/>
            <a:ext cx="12178488" cy="6732873"/>
          </a:xfrm>
          <a:prstGeom prst="parallelogram">
            <a:avLst>
              <a:gd name="adj" fmla="val 95758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9">
            <a:extLst>
              <a:ext uri="{FF2B5EF4-FFF2-40B4-BE49-F238E27FC236}">
                <a16:creationId xmlns:a16="http://schemas.microsoft.com/office/drawing/2014/main" id="{4599AAAD-452B-4AB8-87CD-97F3965CEC7B}"/>
              </a:ext>
            </a:extLst>
          </p:cNvPr>
          <p:cNvSpPr/>
          <p:nvPr/>
        </p:nvSpPr>
        <p:spPr>
          <a:xfrm>
            <a:off x="-14514" y="875364"/>
            <a:ext cx="12206514" cy="6002199"/>
          </a:xfrm>
          <a:custGeom>
            <a:avLst/>
            <a:gdLst>
              <a:gd name="connsiteX0" fmla="*/ 0 w 10756397"/>
              <a:gd name="connsiteY0" fmla="*/ 0 h 2188028"/>
              <a:gd name="connsiteX1" fmla="*/ 10756397 w 10756397"/>
              <a:gd name="connsiteY1" fmla="*/ 0 h 2188028"/>
              <a:gd name="connsiteX2" fmla="*/ 8104895 w 10756397"/>
              <a:gd name="connsiteY2" fmla="*/ 2188028 h 2188028"/>
              <a:gd name="connsiteX3" fmla="*/ 1805567 w 10756397"/>
              <a:gd name="connsiteY3" fmla="*/ 2188028 h 218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56397" h="2188028">
                <a:moveTo>
                  <a:pt x="0" y="0"/>
                </a:moveTo>
                <a:lnTo>
                  <a:pt x="10756397" y="0"/>
                </a:lnTo>
                <a:lnTo>
                  <a:pt x="8104895" y="2188028"/>
                </a:lnTo>
                <a:lnTo>
                  <a:pt x="1805567" y="2188028"/>
                </a:lnTo>
                <a:close/>
              </a:path>
            </a:pathLst>
          </a:custGeom>
          <a:solidFill>
            <a:srgbClr val="643585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841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campus.de/typo3temp/assets/_processed_/1/3/csm_9783593394749_eec7a22aca.png">
            <a:extLst>
              <a:ext uri="{FF2B5EF4-FFF2-40B4-BE49-F238E27FC236}">
                <a16:creationId xmlns:a16="http://schemas.microsoft.com/office/drawing/2014/main" id="{7BE175F6-DF22-41AA-A0E2-47C9289C7F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4" t="9226" r="5358" b="4833"/>
          <a:stretch/>
        </p:blipFill>
        <p:spPr bwMode="auto">
          <a:xfrm>
            <a:off x="6560056" y="4492488"/>
            <a:ext cx="2877312" cy="228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tech-echo.com/wp-content/uploads/2016/06/Business-Model-Generation.jpg">
            <a:extLst>
              <a:ext uri="{FF2B5EF4-FFF2-40B4-BE49-F238E27FC236}">
                <a16:creationId xmlns:a16="http://schemas.microsoft.com/office/drawing/2014/main" id="{1EBF2368-31AC-49E3-92AF-983F66EBD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3412"/>
            <a:ext cx="2542032" cy="244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ØµÙØ±Ø© Ø°Ø§Øª ØµÙØ©">
            <a:extLst>
              <a:ext uri="{FF2B5EF4-FFF2-40B4-BE49-F238E27FC236}">
                <a16:creationId xmlns:a16="http://schemas.microsoft.com/office/drawing/2014/main" id="{1A0FBAF0-BC0C-488B-B5CA-0E621F83B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632" y="4305971"/>
            <a:ext cx="3341368" cy="260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7C8891F-7C32-4150-83E3-EE252E3CEF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4500" r="36100"/>
          <a:stretch/>
        </p:blipFill>
        <p:spPr>
          <a:xfrm>
            <a:off x="9601200" y="4321257"/>
            <a:ext cx="2590800" cy="245221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4D83BE9-83E4-4006-A925-A83ADB523B7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817" t="28762" r="45131" b="28761"/>
          <a:stretch/>
        </p:blipFill>
        <p:spPr>
          <a:xfrm>
            <a:off x="7456629" y="321607"/>
            <a:ext cx="4800600" cy="27926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22FB376E-417F-455F-B1C0-B1182050F046}"/>
              </a:ext>
            </a:extLst>
          </p:cNvPr>
          <p:cNvSpPr/>
          <p:nvPr/>
        </p:nvSpPr>
        <p:spPr>
          <a:xfrm>
            <a:off x="0" y="4023098"/>
            <a:ext cx="12205512" cy="2834901"/>
          </a:xfrm>
          <a:prstGeom prst="rect">
            <a:avLst/>
          </a:prstGeom>
          <a:solidFill>
            <a:srgbClr val="000000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 dirty="0"/>
          </a:p>
        </p:txBody>
      </p:sp>
      <p:sp>
        <p:nvSpPr>
          <p:cNvPr id="9" name="Freeform: Shape 9">
            <a:extLst>
              <a:ext uri="{FF2B5EF4-FFF2-40B4-BE49-F238E27FC236}">
                <a16:creationId xmlns:a16="http://schemas.microsoft.com/office/drawing/2014/main" id="{66E4E47E-B35E-4742-98AB-8C460227DF7F}"/>
              </a:ext>
            </a:extLst>
          </p:cNvPr>
          <p:cNvSpPr/>
          <p:nvPr/>
        </p:nvSpPr>
        <p:spPr>
          <a:xfrm flipV="1">
            <a:off x="5585185" y="485972"/>
            <a:ext cx="6620327" cy="3670920"/>
          </a:xfrm>
          <a:custGeom>
            <a:avLst/>
            <a:gdLst>
              <a:gd name="connsiteX0" fmla="*/ 0 w 10756397"/>
              <a:gd name="connsiteY0" fmla="*/ 0 h 2188028"/>
              <a:gd name="connsiteX1" fmla="*/ 10756397 w 10756397"/>
              <a:gd name="connsiteY1" fmla="*/ 0 h 2188028"/>
              <a:gd name="connsiteX2" fmla="*/ 8104895 w 10756397"/>
              <a:gd name="connsiteY2" fmla="*/ 2188028 h 2188028"/>
              <a:gd name="connsiteX3" fmla="*/ 1805567 w 10756397"/>
              <a:gd name="connsiteY3" fmla="*/ 2188028 h 218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56397" h="2188028">
                <a:moveTo>
                  <a:pt x="0" y="0"/>
                </a:moveTo>
                <a:lnTo>
                  <a:pt x="10756397" y="0"/>
                </a:lnTo>
                <a:lnTo>
                  <a:pt x="8104895" y="2188028"/>
                </a:lnTo>
                <a:lnTo>
                  <a:pt x="1805567" y="2188028"/>
                </a:lnTo>
                <a:close/>
              </a:path>
            </a:pathLst>
          </a:custGeom>
          <a:solidFill>
            <a:srgbClr val="643585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4BF601CB-9299-4416-89D6-C3F54201EB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1974" y="2997155"/>
            <a:ext cx="4161284" cy="63410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75C189A-A786-4270-A9FE-924AEE54927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36275" t="1178" r="36673" b="46961"/>
          <a:stretch/>
        </p:blipFill>
        <p:spPr>
          <a:xfrm>
            <a:off x="-127254" y="451864"/>
            <a:ext cx="2796540" cy="269061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B725C18D-9574-4540-B20A-E1C9D07CA6A6}"/>
              </a:ext>
            </a:extLst>
          </p:cNvPr>
          <p:cNvGrpSpPr/>
          <p:nvPr/>
        </p:nvGrpSpPr>
        <p:grpSpPr>
          <a:xfrm>
            <a:off x="2542032" y="70945"/>
            <a:ext cx="5353050" cy="1251046"/>
            <a:chOff x="4715722" y="-406417"/>
            <a:chExt cx="7689601" cy="931754"/>
          </a:xfrm>
        </p:grpSpPr>
        <p:sp>
          <p:nvSpPr>
            <p:cNvPr id="14" name="Rectangle: Rounded Corners 19">
              <a:extLst>
                <a:ext uri="{FF2B5EF4-FFF2-40B4-BE49-F238E27FC236}">
                  <a16:creationId xmlns:a16="http://schemas.microsoft.com/office/drawing/2014/main" id="{22B9F979-29AE-4251-8F29-D1F28D10D384}"/>
                </a:ext>
              </a:extLst>
            </p:cNvPr>
            <p:cNvSpPr/>
            <p:nvPr/>
          </p:nvSpPr>
          <p:spPr>
            <a:xfrm>
              <a:off x="4715722" y="-406417"/>
              <a:ext cx="7689601" cy="931754"/>
            </a:xfrm>
            <a:prstGeom prst="roundRect">
              <a:avLst>
                <a:gd name="adj" fmla="val 22906"/>
              </a:avLst>
            </a:prstGeom>
            <a:solidFill>
              <a:schemeClr val="bg1"/>
            </a:soli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5" name="Rectangle: Rounded Corners 19">
              <a:extLst>
                <a:ext uri="{FF2B5EF4-FFF2-40B4-BE49-F238E27FC236}">
                  <a16:creationId xmlns:a16="http://schemas.microsoft.com/office/drawing/2014/main" id="{38EF96A2-1FDA-4818-BD3D-A13DB8ED15E0}"/>
                </a:ext>
              </a:extLst>
            </p:cNvPr>
            <p:cNvSpPr/>
            <p:nvPr/>
          </p:nvSpPr>
          <p:spPr>
            <a:xfrm>
              <a:off x="4820332" y="-344270"/>
              <a:ext cx="7455789" cy="803545"/>
            </a:xfrm>
            <a:prstGeom prst="roundRect">
              <a:avLst>
                <a:gd name="adj" fmla="val 22906"/>
              </a:avLst>
            </a:prstGeom>
            <a:solidFill>
              <a:srgbClr val="643585">
                <a:alpha val="60000"/>
              </a:srgbClr>
            </a:soli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0">
              <a:extLst>
                <a:ext uri="{FF2B5EF4-FFF2-40B4-BE49-F238E27FC236}">
                  <a16:creationId xmlns:a16="http://schemas.microsoft.com/office/drawing/2014/main" id="{94F2BB31-58CF-4717-8474-C18862B1D486}"/>
                </a:ext>
              </a:extLst>
            </p:cNvPr>
            <p:cNvSpPr txBox="1"/>
            <p:nvPr/>
          </p:nvSpPr>
          <p:spPr>
            <a:xfrm>
              <a:off x="5047150" y="-157681"/>
              <a:ext cx="7002152" cy="527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b="1" dirty="0">
                  <a:solidFill>
                    <a:schemeClr val="bg1"/>
                  </a:solidFill>
                </a:rPr>
                <a:t>مبتكر نموذج العمل التجاري</a:t>
              </a:r>
            </a:p>
          </p:txBody>
        </p:sp>
      </p:grpSp>
      <p:sp>
        <p:nvSpPr>
          <p:cNvPr id="18" name="Freeform: Shape 9">
            <a:extLst>
              <a:ext uri="{FF2B5EF4-FFF2-40B4-BE49-F238E27FC236}">
                <a16:creationId xmlns:a16="http://schemas.microsoft.com/office/drawing/2014/main" id="{DB8640AB-3DA9-4A72-8ABB-777E0CD3DBCF}"/>
              </a:ext>
            </a:extLst>
          </p:cNvPr>
          <p:cNvSpPr/>
          <p:nvPr/>
        </p:nvSpPr>
        <p:spPr>
          <a:xfrm>
            <a:off x="-14514" y="3523393"/>
            <a:ext cx="12206514" cy="3354170"/>
          </a:xfrm>
          <a:custGeom>
            <a:avLst/>
            <a:gdLst>
              <a:gd name="connsiteX0" fmla="*/ 0 w 10756397"/>
              <a:gd name="connsiteY0" fmla="*/ 0 h 2188028"/>
              <a:gd name="connsiteX1" fmla="*/ 10756397 w 10756397"/>
              <a:gd name="connsiteY1" fmla="*/ 0 h 2188028"/>
              <a:gd name="connsiteX2" fmla="*/ 8104895 w 10756397"/>
              <a:gd name="connsiteY2" fmla="*/ 2188028 h 2188028"/>
              <a:gd name="connsiteX3" fmla="*/ 1805567 w 10756397"/>
              <a:gd name="connsiteY3" fmla="*/ 2188028 h 218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56397" h="2188028">
                <a:moveTo>
                  <a:pt x="0" y="0"/>
                </a:moveTo>
                <a:lnTo>
                  <a:pt x="10756397" y="0"/>
                </a:lnTo>
                <a:lnTo>
                  <a:pt x="8104895" y="2188028"/>
                </a:lnTo>
                <a:lnTo>
                  <a:pt x="1805567" y="2188028"/>
                </a:lnTo>
                <a:close/>
              </a:path>
            </a:pathLst>
          </a:custGeom>
          <a:solidFill>
            <a:srgbClr val="643585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7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BD75B8A-8EC8-40CE-8124-8C0DD87375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9" t="10563" r="2261" b="5164"/>
          <a:stretch/>
        </p:blipFill>
        <p:spPr>
          <a:xfrm>
            <a:off x="0" y="769852"/>
            <a:ext cx="12192000" cy="6073112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7C04EC86-B204-4CE3-9A7C-1BB2E48AF62C}"/>
              </a:ext>
            </a:extLst>
          </p:cNvPr>
          <p:cNvSpPr/>
          <p:nvPr/>
        </p:nvSpPr>
        <p:spPr>
          <a:xfrm>
            <a:off x="-1" y="0"/>
            <a:ext cx="12166729" cy="812801"/>
          </a:xfrm>
          <a:prstGeom prst="rect">
            <a:avLst/>
          </a:prstGeom>
          <a:solidFill>
            <a:srgbClr val="002060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SA" sz="5400" b="1" dirty="0">
                <a:solidFill>
                  <a:schemeClr val="accent4">
                    <a:lumMod val="75000"/>
                  </a:schemeClr>
                </a:solidFill>
              </a:rPr>
              <a:t>المـــــــــال</a:t>
            </a:r>
            <a:r>
              <a:rPr lang="en-US" sz="2800" b="1" dirty="0">
                <a:solidFill>
                  <a:srgbClr val="643585"/>
                </a:solidFill>
              </a:rPr>
              <a:t> Business Model Canvas              </a:t>
            </a:r>
            <a:r>
              <a:rPr lang="ar-SA" sz="6000" b="1" dirty="0">
                <a:solidFill>
                  <a:srgbClr val="643585"/>
                </a:solidFill>
              </a:rPr>
              <a:t> </a:t>
            </a:r>
            <a:endParaRPr lang="ar-SA" sz="5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ED04B844-4248-4ED1-A0BB-F5F1E7B72B2C}"/>
              </a:ext>
            </a:extLst>
          </p:cNvPr>
          <p:cNvSpPr/>
          <p:nvPr/>
        </p:nvSpPr>
        <p:spPr>
          <a:xfrm flipH="1">
            <a:off x="13512" y="62563"/>
            <a:ext cx="12178488" cy="6732873"/>
          </a:xfrm>
          <a:prstGeom prst="parallelogram">
            <a:avLst>
              <a:gd name="adj" fmla="val 95758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: Shape 9">
            <a:extLst>
              <a:ext uri="{FF2B5EF4-FFF2-40B4-BE49-F238E27FC236}">
                <a16:creationId xmlns:a16="http://schemas.microsoft.com/office/drawing/2014/main" id="{A6637DAB-C4D5-409C-BC90-42C7B4157140}"/>
              </a:ext>
            </a:extLst>
          </p:cNvPr>
          <p:cNvSpPr/>
          <p:nvPr/>
        </p:nvSpPr>
        <p:spPr>
          <a:xfrm>
            <a:off x="-14514" y="875364"/>
            <a:ext cx="12206514" cy="6002199"/>
          </a:xfrm>
          <a:custGeom>
            <a:avLst/>
            <a:gdLst>
              <a:gd name="connsiteX0" fmla="*/ 0 w 10756397"/>
              <a:gd name="connsiteY0" fmla="*/ 0 h 2188028"/>
              <a:gd name="connsiteX1" fmla="*/ 10756397 w 10756397"/>
              <a:gd name="connsiteY1" fmla="*/ 0 h 2188028"/>
              <a:gd name="connsiteX2" fmla="*/ 8104895 w 10756397"/>
              <a:gd name="connsiteY2" fmla="*/ 2188028 h 2188028"/>
              <a:gd name="connsiteX3" fmla="*/ 1805567 w 10756397"/>
              <a:gd name="connsiteY3" fmla="*/ 2188028 h 218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56397" h="2188028">
                <a:moveTo>
                  <a:pt x="0" y="0"/>
                </a:moveTo>
                <a:lnTo>
                  <a:pt x="10756397" y="0"/>
                </a:lnTo>
                <a:lnTo>
                  <a:pt x="8104895" y="2188028"/>
                </a:lnTo>
                <a:lnTo>
                  <a:pt x="1805567" y="2188028"/>
                </a:lnTo>
                <a:close/>
              </a:path>
            </a:pathLst>
          </a:custGeom>
          <a:solidFill>
            <a:srgbClr val="643585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9635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C9F3582-57A9-4E46-999F-5C1A0C6583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9" t="10139" r="2261" b="5375"/>
          <a:stretch/>
        </p:blipFill>
        <p:spPr>
          <a:xfrm>
            <a:off x="0" y="769630"/>
            <a:ext cx="12192000" cy="608837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6EED8B8B-3BCC-4513-B47D-AD44543F6A45}"/>
              </a:ext>
            </a:extLst>
          </p:cNvPr>
          <p:cNvSpPr/>
          <p:nvPr/>
        </p:nvSpPr>
        <p:spPr>
          <a:xfrm>
            <a:off x="-1" y="0"/>
            <a:ext cx="12166729" cy="812801"/>
          </a:xfrm>
          <a:prstGeom prst="rect">
            <a:avLst/>
          </a:prstGeom>
          <a:solidFill>
            <a:srgbClr val="002060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SA" sz="5400" b="1" dirty="0">
                <a:solidFill>
                  <a:schemeClr val="accent4">
                    <a:lumMod val="75000"/>
                  </a:schemeClr>
                </a:solidFill>
              </a:rPr>
              <a:t>المـــــــــال</a:t>
            </a:r>
            <a:r>
              <a:rPr lang="ar-SA" sz="5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 </a:t>
            </a:r>
            <a:r>
              <a:rPr lang="en-US" sz="2800" b="1" dirty="0">
                <a:solidFill>
                  <a:srgbClr val="643585"/>
                </a:solidFill>
              </a:rPr>
              <a:t>Business Model Canvas</a:t>
            </a:r>
            <a:r>
              <a:rPr lang="ar-SA" sz="6000" b="1" dirty="0">
                <a:solidFill>
                  <a:srgbClr val="643585"/>
                </a:solidFill>
              </a:rPr>
              <a:t> </a:t>
            </a:r>
            <a:endParaRPr lang="ar-SA" sz="5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9F6D151-6769-4895-8B85-D811D7B7D76B}"/>
              </a:ext>
            </a:extLst>
          </p:cNvPr>
          <p:cNvSpPr/>
          <p:nvPr/>
        </p:nvSpPr>
        <p:spPr>
          <a:xfrm flipH="1">
            <a:off x="13512" y="62563"/>
            <a:ext cx="12178488" cy="6732873"/>
          </a:xfrm>
          <a:prstGeom prst="parallelogram">
            <a:avLst>
              <a:gd name="adj" fmla="val 95758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: Shape 9">
            <a:extLst>
              <a:ext uri="{FF2B5EF4-FFF2-40B4-BE49-F238E27FC236}">
                <a16:creationId xmlns:a16="http://schemas.microsoft.com/office/drawing/2014/main" id="{FCF2E022-A69C-4CBC-AC3C-BA1AF1CFADF0}"/>
              </a:ext>
            </a:extLst>
          </p:cNvPr>
          <p:cNvSpPr/>
          <p:nvPr/>
        </p:nvSpPr>
        <p:spPr>
          <a:xfrm>
            <a:off x="-14514" y="875364"/>
            <a:ext cx="12206514" cy="6002199"/>
          </a:xfrm>
          <a:custGeom>
            <a:avLst/>
            <a:gdLst>
              <a:gd name="connsiteX0" fmla="*/ 0 w 10756397"/>
              <a:gd name="connsiteY0" fmla="*/ 0 h 2188028"/>
              <a:gd name="connsiteX1" fmla="*/ 10756397 w 10756397"/>
              <a:gd name="connsiteY1" fmla="*/ 0 h 2188028"/>
              <a:gd name="connsiteX2" fmla="*/ 8104895 w 10756397"/>
              <a:gd name="connsiteY2" fmla="*/ 2188028 h 2188028"/>
              <a:gd name="connsiteX3" fmla="*/ 1805567 w 10756397"/>
              <a:gd name="connsiteY3" fmla="*/ 2188028 h 218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56397" h="2188028">
                <a:moveTo>
                  <a:pt x="0" y="0"/>
                </a:moveTo>
                <a:lnTo>
                  <a:pt x="10756397" y="0"/>
                </a:lnTo>
                <a:lnTo>
                  <a:pt x="8104895" y="2188028"/>
                </a:lnTo>
                <a:lnTo>
                  <a:pt x="1805567" y="2188028"/>
                </a:lnTo>
                <a:close/>
              </a:path>
            </a:pathLst>
          </a:custGeom>
          <a:solidFill>
            <a:srgbClr val="643585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8754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3E3C96F-37C3-444A-808E-7EE3D14C3C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8" t="10351" r="2380" b="5163"/>
          <a:stretch/>
        </p:blipFill>
        <p:spPr>
          <a:xfrm>
            <a:off x="0" y="754743"/>
            <a:ext cx="12175922" cy="6103257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3560CEE5-671D-466B-A54F-DF4766F02960}"/>
              </a:ext>
            </a:extLst>
          </p:cNvPr>
          <p:cNvSpPr/>
          <p:nvPr/>
        </p:nvSpPr>
        <p:spPr>
          <a:xfrm>
            <a:off x="-1" y="0"/>
            <a:ext cx="12166729" cy="812801"/>
          </a:xfrm>
          <a:prstGeom prst="rect">
            <a:avLst/>
          </a:prstGeom>
          <a:solidFill>
            <a:srgbClr val="002060">
              <a:alpha val="32941"/>
            </a:srgbClr>
          </a:solidFill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SA" sz="5400" b="1" dirty="0">
                <a:solidFill>
                  <a:schemeClr val="bg1"/>
                </a:solidFill>
              </a:rPr>
              <a:t>الأركان الأربعة لأي مشروع</a:t>
            </a:r>
            <a:r>
              <a:rPr lang="ar-SA" sz="2800" b="1" dirty="0">
                <a:solidFill>
                  <a:schemeClr val="bg1"/>
                </a:solidFill>
              </a:rPr>
              <a:t>   </a:t>
            </a:r>
            <a:r>
              <a:rPr lang="en-US" sz="2000" b="1" dirty="0">
                <a:solidFill>
                  <a:srgbClr val="643585"/>
                </a:solidFill>
              </a:rPr>
              <a:t>Business Model Canvas</a:t>
            </a:r>
            <a:endParaRPr lang="ar-SA" sz="2800" b="1" dirty="0">
              <a:solidFill>
                <a:srgbClr val="643585"/>
              </a:solidFill>
            </a:endParaRP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E008C3CE-5FCB-42DD-B7A5-1F5E59A90DEB}"/>
              </a:ext>
            </a:extLst>
          </p:cNvPr>
          <p:cNvSpPr/>
          <p:nvPr/>
        </p:nvSpPr>
        <p:spPr>
          <a:xfrm flipH="1">
            <a:off x="13512" y="62563"/>
            <a:ext cx="12178488" cy="6732873"/>
          </a:xfrm>
          <a:prstGeom prst="parallelogram">
            <a:avLst>
              <a:gd name="adj" fmla="val 95758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0176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1B24003-86C8-44B3-BE55-465E41FCC7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9" t="10775" r="2380" b="5375"/>
          <a:stretch/>
        </p:blipFill>
        <p:spPr>
          <a:xfrm>
            <a:off x="-1" y="812801"/>
            <a:ext cx="12166729" cy="60452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F0776A40-60BB-4D02-A6AA-1442DC96D585}"/>
              </a:ext>
            </a:extLst>
          </p:cNvPr>
          <p:cNvSpPr/>
          <p:nvPr/>
        </p:nvSpPr>
        <p:spPr>
          <a:xfrm>
            <a:off x="-1" y="0"/>
            <a:ext cx="12166729" cy="812801"/>
          </a:xfrm>
          <a:prstGeom prst="rect">
            <a:avLst/>
          </a:prstGeom>
          <a:solidFill>
            <a:srgbClr val="002060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SA" sz="4800" b="1" dirty="0">
                <a:solidFill>
                  <a:srgbClr val="002060"/>
                </a:solidFill>
              </a:rPr>
              <a:t>الأركان الأربعة للمشروع  </a:t>
            </a:r>
            <a:r>
              <a:rPr lang="en-US" sz="2800" b="1" dirty="0">
                <a:solidFill>
                  <a:srgbClr val="643585"/>
                </a:solidFill>
              </a:rPr>
              <a:t>Business Model Canvas</a:t>
            </a:r>
            <a:r>
              <a:rPr lang="ar-SA" sz="6000" b="1" dirty="0">
                <a:solidFill>
                  <a:srgbClr val="643585"/>
                </a:solidFill>
              </a:rPr>
              <a:t> </a:t>
            </a:r>
            <a:endParaRPr lang="ar-SA" sz="4800" b="1" dirty="0">
              <a:solidFill>
                <a:srgbClr val="002060"/>
              </a:solidFill>
            </a:endParaRP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BB8F5FF1-3700-435B-BA51-7E0AD8E825BB}"/>
              </a:ext>
            </a:extLst>
          </p:cNvPr>
          <p:cNvSpPr/>
          <p:nvPr/>
        </p:nvSpPr>
        <p:spPr>
          <a:xfrm flipH="1">
            <a:off x="13512" y="62563"/>
            <a:ext cx="12178488" cy="6732873"/>
          </a:xfrm>
          <a:prstGeom prst="parallelogram">
            <a:avLst>
              <a:gd name="adj" fmla="val 95758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9">
            <a:extLst>
              <a:ext uri="{FF2B5EF4-FFF2-40B4-BE49-F238E27FC236}">
                <a16:creationId xmlns:a16="http://schemas.microsoft.com/office/drawing/2014/main" id="{EE694988-9C73-4EF8-AB81-94E3A654DF70}"/>
              </a:ext>
            </a:extLst>
          </p:cNvPr>
          <p:cNvSpPr/>
          <p:nvPr/>
        </p:nvSpPr>
        <p:spPr>
          <a:xfrm>
            <a:off x="-14514" y="875364"/>
            <a:ext cx="12206514" cy="6002199"/>
          </a:xfrm>
          <a:custGeom>
            <a:avLst/>
            <a:gdLst>
              <a:gd name="connsiteX0" fmla="*/ 0 w 10756397"/>
              <a:gd name="connsiteY0" fmla="*/ 0 h 2188028"/>
              <a:gd name="connsiteX1" fmla="*/ 10756397 w 10756397"/>
              <a:gd name="connsiteY1" fmla="*/ 0 h 2188028"/>
              <a:gd name="connsiteX2" fmla="*/ 8104895 w 10756397"/>
              <a:gd name="connsiteY2" fmla="*/ 2188028 h 2188028"/>
              <a:gd name="connsiteX3" fmla="*/ 1805567 w 10756397"/>
              <a:gd name="connsiteY3" fmla="*/ 2188028 h 218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56397" h="2188028">
                <a:moveTo>
                  <a:pt x="0" y="0"/>
                </a:moveTo>
                <a:lnTo>
                  <a:pt x="10756397" y="0"/>
                </a:lnTo>
                <a:lnTo>
                  <a:pt x="8104895" y="2188028"/>
                </a:lnTo>
                <a:lnTo>
                  <a:pt x="1805567" y="2188028"/>
                </a:lnTo>
                <a:close/>
              </a:path>
            </a:pathLst>
          </a:custGeom>
          <a:solidFill>
            <a:srgbClr val="643585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5902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C560EDC-B9DB-4807-95E4-684049F293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9" t="10139" r="2143" b="4952"/>
          <a:stretch/>
        </p:blipFill>
        <p:spPr>
          <a:xfrm>
            <a:off x="0" y="768853"/>
            <a:ext cx="12191350" cy="6110913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DFCBDB2D-FCFA-4F1D-A216-7684FE8ED294}"/>
              </a:ext>
            </a:extLst>
          </p:cNvPr>
          <p:cNvSpPr/>
          <p:nvPr/>
        </p:nvSpPr>
        <p:spPr>
          <a:xfrm>
            <a:off x="-1" y="0"/>
            <a:ext cx="12166729" cy="812801"/>
          </a:xfrm>
          <a:prstGeom prst="rect">
            <a:avLst/>
          </a:prstGeom>
          <a:solidFill>
            <a:srgbClr val="002060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SA" sz="4800" b="1" dirty="0">
                <a:solidFill>
                  <a:srgbClr val="002060"/>
                </a:solidFill>
              </a:rPr>
              <a:t>الأركان الأربعة للمشروع  </a:t>
            </a:r>
            <a:r>
              <a:rPr lang="en-US" sz="2800" b="1" dirty="0">
                <a:solidFill>
                  <a:srgbClr val="643585"/>
                </a:solidFill>
              </a:rPr>
              <a:t>Business Model Canvas</a:t>
            </a:r>
            <a:r>
              <a:rPr lang="ar-SA" sz="6000" b="1" dirty="0">
                <a:solidFill>
                  <a:srgbClr val="643585"/>
                </a:solidFill>
              </a:rPr>
              <a:t> </a:t>
            </a:r>
            <a:endParaRPr lang="ar-SA" sz="4800" b="1" dirty="0">
              <a:solidFill>
                <a:srgbClr val="002060"/>
              </a:solidFill>
            </a:endParaRP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634B1E27-5065-48E6-99B6-584AB0FE6AD1}"/>
              </a:ext>
            </a:extLst>
          </p:cNvPr>
          <p:cNvSpPr/>
          <p:nvPr/>
        </p:nvSpPr>
        <p:spPr>
          <a:xfrm flipH="1">
            <a:off x="13512" y="62563"/>
            <a:ext cx="12178488" cy="6732873"/>
          </a:xfrm>
          <a:prstGeom prst="parallelogram">
            <a:avLst>
              <a:gd name="adj" fmla="val 95758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2882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2A2697B-D3D4-4CD8-A659-53C18768C2B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8C6A9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-16615"/>
            <a:ext cx="12192000" cy="6854653"/>
          </a:xfrm>
          <a:prstGeom prst="rect">
            <a:avLst/>
          </a:prstGeom>
        </p:spPr>
      </p:pic>
      <p:sp>
        <p:nvSpPr>
          <p:cNvPr id="3" name="Parallelogram 3">
            <a:extLst>
              <a:ext uri="{FF2B5EF4-FFF2-40B4-BE49-F238E27FC236}">
                <a16:creationId xmlns:a16="http://schemas.microsoft.com/office/drawing/2014/main" id="{D475CA3C-E3A0-4723-ACD2-0974747574A7}"/>
              </a:ext>
            </a:extLst>
          </p:cNvPr>
          <p:cNvSpPr/>
          <p:nvPr/>
        </p:nvSpPr>
        <p:spPr>
          <a:xfrm flipH="1">
            <a:off x="13512" y="62563"/>
            <a:ext cx="12178488" cy="6732873"/>
          </a:xfrm>
          <a:prstGeom prst="parallelogram">
            <a:avLst>
              <a:gd name="adj" fmla="val 95758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2157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bs.twimg.com/media/DaxX_reW0AAyP2W.jpg">
            <a:extLst>
              <a:ext uri="{FF2B5EF4-FFF2-40B4-BE49-F238E27FC236}">
                <a16:creationId xmlns:a16="http://schemas.microsoft.com/office/drawing/2014/main" id="{C216747E-54A8-44FF-83E4-7A7655B31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5"/>
          <a:stretch/>
        </p:blipFill>
        <p:spPr bwMode="auto">
          <a:xfrm>
            <a:off x="30191" y="-147483"/>
            <a:ext cx="11227199" cy="709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5982A73D-E1E8-4A48-876C-C39CA0565B0E}"/>
              </a:ext>
            </a:extLst>
          </p:cNvPr>
          <p:cNvSpPr/>
          <p:nvPr/>
        </p:nvSpPr>
        <p:spPr>
          <a:xfrm rot="16200000">
            <a:off x="8167804" y="2863991"/>
            <a:ext cx="6857999" cy="1130014"/>
          </a:xfrm>
          <a:prstGeom prst="rect">
            <a:avLst/>
          </a:prstGeom>
          <a:solidFill>
            <a:srgbClr val="4F2A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مخطط نموذج العمل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F2455CB6-2977-4C4F-9157-F26D774A14F6}"/>
              </a:ext>
            </a:extLst>
          </p:cNvPr>
          <p:cNvSpPr/>
          <p:nvPr/>
        </p:nvSpPr>
        <p:spPr>
          <a:xfrm flipH="1">
            <a:off x="13512" y="62563"/>
            <a:ext cx="12178488" cy="6732873"/>
          </a:xfrm>
          <a:prstGeom prst="parallelogram">
            <a:avLst>
              <a:gd name="adj" fmla="val 95758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7560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i.udemycdn.com/course/750x422/2414472_6f79_3.jpg">
            <a:extLst>
              <a:ext uri="{FF2B5EF4-FFF2-40B4-BE49-F238E27FC236}">
                <a16:creationId xmlns:a16="http://schemas.microsoft.com/office/drawing/2014/main" id="{9E8E25F5-1DB1-48BB-AD4C-AF45F2B5B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" t="26236" r="40225" b="6666"/>
          <a:stretch/>
        </p:blipFill>
        <p:spPr bwMode="auto">
          <a:xfrm>
            <a:off x="1061886" y="-1"/>
            <a:ext cx="10117394" cy="677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9C56C5AA-E34D-4708-B0FD-C560D0BCE21E}"/>
              </a:ext>
            </a:extLst>
          </p:cNvPr>
          <p:cNvSpPr/>
          <p:nvPr/>
        </p:nvSpPr>
        <p:spPr>
          <a:xfrm rot="16200000">
            <a:off x="8167804" y="2863991"/>
            <a:ext cx="6857999" cy="1130014"/>
          </a:xfrm>
          <a:prstGeom prst="rect">
            <a:avLst/>
          </a:prstGeom>
          <a:solidFill>
            <a:srgbClr val="4F2A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6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مخطط نمـــــــــوذج العمــــــــل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2F2D6C41-D3C6-4E45-963C-9E359852BDDB}"/>
              </a:ext>
            </a:extLst>
          </p:cNvPr>
          <p:cNvSpPr/>
          <p:nvPr/>
        </p:nvSpPr>
        <p:spPr>
          <a:xfrm rot="5400000">
            <a:off x="-2892793" y="2821930"/>
            <a:ext cx="6857999" cy="1130014"/>
          </a:xfrm>
          <a:prstGeom prst="rect">
            <a:avLst/>
          </a:prstGeom>
          <a:solidFill>
            <a:srgbClr val="4F2A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Business Model Canvas</a:t>
            </a:r>
            <a:endParaRPr lang="ar-SA" sz="48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5" name="Parallelogram 3">
            <a:extLst>
              <a:ext uri="{FF2B5EF4-FFF2-40B4-BE49-F238E27FC236}">
                <a16:creationId xmlns:a16="http://schemas.microsoft.com/office/drawing/2014/main" id="{761A6710-D052-4EE9-9E2F-843E05222313}"/>
              </a:ext>
            </a:extLst>
          </p:cNvPr>
          <p:cNvSpPr/>
          <p:nvPr/>
        </p:nvSpPr>
        <p:spPr>
          <a:xfrm flipH="1">
            <a:off x="13512" y="62563"/>
            <a:ext cx="12178488" cy="6732873"/>
          </a:xfrm>
          <a:prstGeom prst="parallelogram">
            <a:avLst>
              <a:gd name="adj" fmla="val 95758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9">
            <a:extLst>
              <a:ext uri="{FF2B5EF4-FFF2-40B4-BE49-F238E27FC236}">
                <a16:creationId xmlns:a16="http://schemas.microsoft.com/office/drawing/2014/main" id="{6E0AA36D-F16B-40A8-9576-4332CC44140B}"/>
              </a:ext>
            </a:extLst>
          </p:cNvPr>
          <p:cNvSpPr/>
          <p:nvPr/>
        </p:nvSpPr>
        <p:spPr>
          <a:xfrm>
            <a:off x="-14514" y="806824"/>
            <a:ext cx="12206514" cy="6070739"/>
          </a:xfrm>
          <a:custGeom>
            <a:avLst/>
            <a:gdLst>
              <a:gd name="connsiteX0" fmla="*/ 0 w 10756397"/>
              <a:gd name="connsiteY0" fmla="*/ 0 h 2188028"/>
              <a:gd name="connsiteX1" fmla="*/ 10756397 w 10756397"/>
              <a:gd name="connsiteY1" fmla="*/ 0 h 2188028"/>
              <a:gd name="connsiteX2" fmla="*/ 8104895 w 10756397"/>
              <a:gd name="connsiteY2" fmla="*/ 2188028 h 2188028"/>
              <a:gd name="connsiteX3" fmla="*/ 1805567 w 10756397"/>
              <a:gd name="connsiteY3" fmla="*/ 2188028 h 218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56397" h="2188028">
                <a:moveTo>
                  <a:pt x="0" y="0"/>
                </a:moveTo>
                <a:lnTo>
                  <a:pt x="10756397" y="0"/>
                </a:lnTo>
                <a:lnTo>
                  <a:pt x="8104895" y="2188028"/>
                </a:lnTo>
                <a:lnTo>
                  <a:pt x="1805567" y="2188028"/>
                </a:lnTo>
                <a:close/>
              </a:path>
            </a:pathLst>
          </a:custGeom>
          <a:solidFill>
            <a:srgbClr val="643585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0553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7A91C2C-D944-4641-B7A0-83EBCA879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SA" dirty="0"/>
              <a:t>تمارين عملية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187FE12-2C32-42A5-88F3-DD66DE5F5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098" name="Picture 2" descr="https://i.ytimg.com/vi/CakUeC1sCSs/maxresdefault.jpg">
            <a:extLst>
              <a:ext uri="{FF2B5EF4-FFF2-40B4-BE49-F238E27FC236}">
                <a16:creationId xmlns:a16="http://schemas.microsoft.com/office/drawing/2014/main" id="{9E86C958-20E1-4069-AAA1-1E6CE0121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arallelogram 3">
            <a:extLst>
              <a:ext uri="{FF2B5EF4-FFF2-40B4-BE49-F238E27FC236}">
                <a16:creationId xmlns:a16="http://schemas.microsoft.com/office/drawing/2014/main" id="{7992809F-B489-4DD6-9380-268CBDCFF47B}"/>
              </a:ext>
            </a:extLst>
          </p:cNvPr>
          <p:cNvSpPr/>
          <p:nvPr/>
        </p:nvSpPr>
        <p:spPr>
          <a:xfrm flipH="1">
            <a:off x="13512" y="62563"/>
            <a:ext cx="12178488" cy="6732873"/>
          </a:xfrm>
          <a:prstGeom prst="parallelogram">
            <a:avLst>
              <a:gd name="adj" fmla="val 95758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9">
            <a:extLst>
              <a:ext uri="{FF2B5EF4-FFF2-40B4-BE49-F238E27FC236}">
                <a16:creationId xmlns:a16="http://schemas.microsoft.com/office/drawing/2014/main" id="{B9AA3087-5C65-4925-999B-B661D950CE92}"/>
              </a:ext>
            </a:extLst>
          </p:cNvPr>
          <p:cNvSpPr/>
          <p:nvPr/>
        </p:nvSpPr>
        <p:spPr>
          <a:xfrm>
            <a:off x="-14514" y="1075766"/>
            <a:ext cx="12206514" cy="5801798"/>
          </a:xfrm>
          <a:custGeom>
            <a:avLst/>
            <a:gdLst>
              <a:gd name="connsiteX0" fmla="*/ 0 w 10756397"/>
              <a:gd name="connsiteY0" fmla="*/ 0 h 2188028"/>
              <a:gd name="connsiteX1" fmla="*/ 10756397 w 10756397"/>
              <a:gd name="connsiteY1" fmla="*/ 0 h 2188028"/>
              <a:gd name="connsiteX2" fmla="*/ 8104895 w 10756397"/>
              <a:gd name="connsiteY2" fmla="*/ 2188028 h 2188028"/>
              <a:gd name="connsiteX3" fmla="*/ 1805567 w 10756397"/>
              <a:gd name="connsiteY3" fmla="*/ 2188028 h 218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56397" h="2188028">
                <a:moveTo>
                  <a:pt x="0" y="0"/>
                </a:moveTo>
                <a:lnTo>
                  <a:pt x="10756397" y="0"/>
                </a:lnTo>
                <a:lnTo>
                  <a:pt x="8104895" y="2188028"/>
                </a:lnTo>
                <a:lnTo>
                  <a:pt x="1805567" y="2188028"/>
                </a:lnTo>
                <a:close/>
              </a:path>
            </a:pathLst>
          </a:custGeom>
          <a:solidFill>
            <a:srgbClr val="643585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7798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image.shutterstock.com/image-vector/illustration-vector-bussiness-model-canvas-260nw-1241048602.jpg">
            <a:extLst>
              <a:ext uri="{FF2B5EF4-FFF2-40B4-BE49-F238E27FC236}">
                <a16:creationId xmlns:a16="http://schemas.microsoft.com/office/drawing/2014/main" id="{12E62518-1EB5-41E4-882F-9660193814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24"/>
          <a:stretch/>
        </p:blipFill>
        <p:spPr bwMode="auto">
          <a:xfrm>
            <a:off x="0" y="-10826"/>
            <a:ext cx="12192000" cy="696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arallelogram 3">
            <a:extLst>
              <a:ext uri="{FF2B5EF4-FFF2-40B4-BE49-F238E27FC236}">
                <a16:creationId xmlns:a16="http://schemas.microsoft.com/office/drawing/2014/main" id="{175F8A6B-F9A6-4BBB-AEE8-843EB51FB8C3}"/>
              </a:ext>
            </a:extLst>
          </p:cNvPr>
          <p:cNvSpPr/>
          <p:nvPr/>
        </p:nvSpPr>
        <p:spPr>
          <a:xfrm flipH="1">
            <a:off x="13512" y="62563"/>
            <a:ext cx="12178488" cy="6732873"/>
          </a:xfrm>
          <a:prstGeom prst="parallelogram">
            <a:avLst>
              <a:gd name="adj" fmla="val 95758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480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EE7A3BC-C05C-4A9D-8579-0330F458AF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00" t="4422" r="22813" b="3867"/>
          <a:stretch/>
        </p:blipFill>
        <p:spPr>
          <a:xfrm>
            <a:off x="5353050" y="364945"/>
            <a:ext cx="6886575" cy="649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1C0BEE9D-5EBF-4CF8-A3A8-C285A57FDB37}"/>
              </a:ext>
            </a:extLst>
          </p:cNvPr>
          <p:cNvGrpSpPr/>
          <p:nvPr/>
        </p:nvGrpSpPr>
        <p:grpSpPr>
          <a:xfrm>
            <a:off x="1" y="641383"/>
            <a:ext cx="5353050" cy="1663666"/>
            <a:chOff x="4715722" y="-406417"/>
            <a:chExt cx="7689601" cy="931754"/>
          </a:xfrm>
        </p:grpSpPr>
        <p:sp>
          <p:nvSpPr>
            <p:cNvPr id="8" name="Rectangle: Rounded Corners 19">
              <a:extLst>
                <a:ext uri="{FF2B5EF4-FFF2-40B4-BE49-F238E27FC236}">
                  <a16:creationId xmlns:a16="http://schemas.microsoft.com/office/drawing/2014/main" id="{190D1C11-AA98-444B-BA02-64B892117EBB}"/>
                </a:ext>
              </a:extLst>
            </p:cNvPr>
            <p:cNvSpPr/>
            <p:nvPr/>
          </p:nvSpPr>
          <p:spPr>
            <a:xfrm>
              <a:off x="4715722" y="-406417"/>
              <a:ext cx="7689601" cy="931754"/>
            </a:xfrm>
            <a:prstGeom prst="roundRect">
              <a:avLst>
                <a:gd name="adj" fmla="val 22906"/>
              </a:avLst>
            </a:prstGeom>
            <a:solidFill>
              <a:schemeClr val="bg1"/>
            </a:soli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" name="Rectangle: Rounded Corners 19">
              <a:extLst>
                <a:ext uri="{FF2B5EF4-FFF2-40B4-BE49-F238E27FC236}">
                  <a16:creationId xmlns:a16="http://schemas.microsoft.com/office/drawing/2014/main" id="{4833AC81-204C-4B69-BF35-3C916AB77E72}"/>
                </a:ext>
              </a:extLst>
            </p:cNvPr>
            <p:cNvSpPr/>
            <p:nvPr/>
          </p:nvSpPr>
          <p:spPr>
            <a:xfrm>
              <a:off x="4820332" y="-344270"/>
              <a:ext cx="7455789" cy="803545"/>
            </a:xfrm>
            <a:prstGeom prst="roundRect">
              <a:avLst>
                <a:gd name="adj" fmla="val 22906"/>
              </a:avLst>
            </a:prstGeom>
            <a:solidFill>
              <a:srgbClr val="643585">
                <a:alpha val="60000"/>
              </a:srgbClr>
            </a:soli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F4F134DE-9C6A-4426-9CF3-905B552F4B3E}"/>
                </a:ext>
              </a:extLst>
            </p:cNvPr>
            <p:cNvSpPr txBox="1"/>
            <p:nvPr/>
          </p:nvSpPr>
          <p:spPr>
            <a:xfrm>
              <a:off x="5047150" y="-157681"/>
              <a:ext cx="7002152" cy="361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Business Model Canvas</a:t>
              </a:r>
              <a:endParaRPr lang="ar-SA" sz="5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4A92CE94-6434-480F-B58C-B86BDD66A993}"/>
              </a:ext>
            </a:extLst>
          </p:cNvPr>
          <p:cNvGrpSpPr/>
          <p:nvPr/>
        </p:nvGrpSpPr>
        <p:grpSpPr>
          <a:xfrm>
            <a:off x="-38101" y="2638207"/>
            <a:ext cx="5353050" cy="1251046"/>
            <a:chOff x="4715722" y="-406417"/>
            <a:chExt cx="7689601" cy="931754"/>
          </a:xfrm>
        </p:grpSpPr>
        <p:sp>
          <p:nvSpPr>
            <p:cNvPr id="12" name="Rectangle: Rounded Corners 19">
              <a:extLst>
                <a:ext uri="{FF2B5EF4-FFF2-40B4-BE49-F238E27FC236}">
                  <a16:creationId xmlns:a16="http://schemas.microsoft.com/office/drawing/2014/main" id="{0936112B-527D-4E31-B700-E8DC7E0012D3}"/>
                </a:ext>
              </a:extLst>
            </p:cNvPr>
            <p:cNvSpPr/>
            <p:nvPr/>
          </p:nvSpPr>
          <p:spPr>
            <a:xfrm>
              <a:off x="4715722" y="-406417"/>
              <a:ext cx="7689601" cy="931754"/>
            </a:xfrm>
            <a:prstGeom prst="roundRect">
              <a:avLst>
                <a:gd name="adj" fmla="val 22906"/>
              </a:avLst>
            </a:prstGeom>
            <a:solidFill>
              <a:schemeClr val="bg1"/>
            </a:soli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" name="Rectangle: Rounded Corners 19">
              <a:extLst>
                <a:ext uri="{FF2B5EF4-FFF2-40B4-BE49-F238E27FC236}">
                  <a16:creationId xmlns:a16="http://schemas.microsoft.com/office/drawing/2014/main" id="{ED1EA5AA-0A03-4667-8377-B431CDE4B5E1}"/>
                </a:ext>
              </a:extLst>
            </p:cNvPr>
            <p:cNvSpPr/>
            <p:nvPr/>
          </p:nvSpPr>
          <p:spPr>
            <a:xfrm>
              <a:off x="4820332" y="-344270"/>
              <a:ext cx="7455789" cy="803545"/>
            </a:xfrm>
            <a:prstGeom prst="roundRect">
              <a:avLst>
                <a:gd name="adj" fmla="val 22906"/>
              </a:avLst>
            </a:prstGeom>
            <a:solidFill>
              <a:srgbClr val="643585">
                <a:alpha val="60000"/>
              </a:srgbClr>
            </a:soli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4102BF77-D3A8-4850-985F-F285FF7290EA}"/>
                </a:ext>
              </a:extLst>
            </p:cNvPr>
            <p:cNvSpPr txBox="1"/>
            <p:nvPr/>
          </p:nvSpPr>
          <p:spPr>
            <a:xfrm>
              <a:off x="5047150" y="-157681"/>
              <a:ext cx="7002152" cy="327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The 4 pillars of any project</a:t>
              </a:r>
            </a:p>
          </p:txBody>
        </p:sp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F2593D1A-6BF4-42D9-B158-9D651763DBB7}"/>
              </a:ext>
            </a:extLst>
          </p:cNvPr>
          <p:cNvGrpSpPr/>
          <p:nvPr/>
        </p:nvGrpSpPr>
        <p:grpSpPr>
          <a:xfrm>
            <a:off x="6272" y="4573972"/>
            <a:ext cx="5353050" cy="1251046"/>
            <a:chOff x="4715722" y="-406417"/>
            <a:chExt cx="7689601" cy="931754"/>
          </a:xfrm>
        </p:grpSpPr>
        <p:sp>
          <p:nvSpPr>
            <p:cNvPr id="16" name="Rectangle: Rounded Corners 19">
              <a:extLst>
                <a:ext uri="{FF2B5EF4-FFF2-40B4-BE49-F238E27FC236}">
                  <a16:creationId xmlns:a16="http://schemas.microsoft.com/office/drawing/2014/main" id="{2957936E-1E18-4494-86C4-189333D1F1BC}"/>
                </a:ext>
              </a:extLst>
            </p:cNvPr>
            <p:cNvSpPr/>
            <p:nvPr/>
          </p:nvSpPr>
          <p:spPr>
            <a:xfrm>
              <a:off x="4715722" y="-406417"/>
              <a:ext cx="7689601" cy="931754"/>
            </a:xfrm>
            <a:prstGeom prst="roundRect">
              <a:avLst>
                <a:gd name="adj" fmla="val 22906"/>
              </a:avLst>
            </a:prstGeom>
            <a:solidFill>
              <a:schemeClr val="bg1"/>
            </a:soli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7" name="Rectangle: Rounded Corners 19">
              <a:extLst>
                <a:ext uri="{FF2B5EF4-FFF2-40B4-BE49-F238E27FC236}">
                  <a16:creationId xmlns:a16="http://schemas.microsoft.com/office/drawing/2014/main" id="{1619570D-0E0B-4968-A347-0B5321EFDA13}"/>
                </a:ext>
              </a:extLst>
            </p:cNvPr>
            <p:cNvSpPr/>
            <p:nvPr/>
          </p:nvSpPr>
          <p:spPr>
            <a:xfrm>
              <a:off x="4820332" y="-344270"/>
              <a:ext cx="7455789" cy="803545"/>
            </a:xfrm>
            <a:prstGeom prst="roundRect">
              <a:avLst>
                <a:gd name="adj" fmla="val 22906"/>
              </a:avLst>
            </a:prstGeom>
            <a:solidFill>
              <a:srgbClr val="643585">
                <a:alpha val="60000"/>
              </a:srgbClr>
            </a:soli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0">
              <a:extLst>
                <a:ext uri="{FF2B5EF4-FFF2-40B4-BE49-F238E27FC236}">
                  <a16:creationId xmlns:a16="http://schemas.microsoft.com/office/drawing/2014/main" id="{6FDC0080-C373-4C41-A153-1B7F88090258}"/>
                </a:ext>
              </a:extLst>
            </p:cNvPr>
            <p:cNvSpPr txBox="1"/>
            <p:nvPr/>
          </p:nvSpPr>
          <p:spPr>
            <a:xfrm>
              <a:off x="5047150" y="-157681"/>
              <a:ext cx="7002152" cy="435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The 9 building blocks</a:t>
              </a:r>
              <a:endParaRPr lang="ar-SA" sz="3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6FB68338-70DA-494E-B1D3-C5BD61C002A7}"/>
              </a:ext>
            </a:extLst>
          </p:cNvPr>
          <p:cNvSpPr/>
          <p:nvPr/>
        </p:nvSpPr>
        <p:spPr>
          <a:xfrm>
            <a:off x="-57885" y="-19562"/>
            <a:ext cx="12243613" cy="6857999"/>
          </a:xfrm>
          <a:prstGeom prst="rect">
            <a:avLst/>
          </a:prstGeom>
          <a:solidFill>
            <a:srgbClr val="000000">
              <a:alpha val="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 dirty="0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D40E003A-578D-478E-9458-C61DFD46A795}"/>
              </a:ext>
            </a:extLst>
          </p:cNvPr>
          <p:cNvSpPr/>
          <p:nvPr/>
        </p:nvSpPr>
        <p:spPr>
          <a:xfrm>
            <a:off x="5472847" y="460253"/>
            <a:ext cx="6712881" cy="6397745"/>
          </a:xfrm>
          <a:prstGeom prst="rect">
            <a:avLst/>
          </a:prstGeom>
          <a:solidFill>
            <a:srgbClr val="000000">
              <a:alpha val="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 dirty="0"/>
          </a:p>
        </p:txBody>
      </p:sp>
      <p:sp>
        <p:nvSpPr>
          <p:cNvPr id="21" name="Parallelogram 3">
            <a:extLst>
              <a:ext uri="{FF2B5EF4-FFF2-40B4-BE49-F238E27FC236}">
                <a16:creationId xmlns:a16="http://schemas.microsoft.com/office/drawing/2014/main" id="{01BE2CBB-8A1F-4552-8CCF-3CA9F3220C77}"/>
              </a:ext>
            </a:extLst>
          </p:cNvPr>
          <p:cNvSpPr/>
          <p:nvPr/>
        </p:nvSpPr>
        <p:spPr>
          <a:xfrm flipH="1">
            <a:off x="13512" y="0"/>
            <a:ext cx="12178488" cy="6732873"/>
          </a:xfrm>
          <a:prstGeom prst="parallelogram">
            <a:avLst>
              <a:gd name="adj" fmla="val 11608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9">
            <a:extLst>
              <a:ext uri="{FF2B5EF4-FFF2-40B4-BE49-F238E27FC236}">
                <a16:creationId xmlns:a16="http://schemas.microsoft.com/office/drawing/2014/main" id="{59A12352-DAF1-437A-A734-6C99BFE04AE9}"/>
              </a:ext>
            </a:extLst>
          </p:cNvPr>
          <p:cNvSpPr/>
          <p:nvPr/>
        </p:nvSpPr>
        <p:spPr>
          <a:xfrm>
            <a:off x="-14514" y="6396121"/>
            <a:ext cx="12206514" cy="481442"/>
          </a:xfrm>
          <a:custGeom>
            <a:avLst/>
            <a:gdLst>
              <a:gd name="connsiteX0" fmla="*/ 0 w 10756397"/>
              <a:gd name="connsiteY0" fmla="*/ 0 h 2188028"/>
              <a:gd name="connsiteX1" fmla="*/ 10756397 w 10756397"/>
              <a:gd name="connsiteY1" fmla="*/ 0 h 2188028"/>
              <a:gd name="connsiteX2" fmla="*/ 8104895 w 10756397"/>
              <a:gd name="connsiteY2" fmla="*/ 2188028 h 2188028"/>
              <a:gd name="connsiteX3" fmla="*/ 1805567 w 10756397"/>
              <a:gd name="connsiteY3" fmla="*/ 2188028 h 218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56397" h="2188028">
                <a:moveTo>
                  <a:pt x="0" y="0"/>
                </a:moveTo>
                <a:lnTo>
                  <a:pt x="10756397" y="0"/>
                </a:lnTo>
                <a:lnTo>
                  <a:pt x="8104895" y="2188028"/>
                </a:lnTo>
                <a:lnTo>
                  <a:pt x="1805567" y="2188028"/>
                </a:lnTo>
                <a:close/>
              </a:path>
            </a:pathLst>
          </a:custGeom>
          <a:solidFill>
            <a:srgbClr val="643585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06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85D6C466-2227-48AA-BBB6-1020A451A7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50" t="2910" r="23650" b="3977"/>
          <a:stretch/>
        </p:blipFill>
        <p:spPr>
          <a:xfrm>
            <a:off x="2605455" y="100584"/>
            <a:ext cx="6981090" cy="6656832"/>
          </a:xfrm>
          <a:prstGeom prst="rect">
            <a:avLst/>
          </a:prstGeom>
        </p:spPr>
      </p:pic>
      <p:sp>
        <p:nvSpPr>
          <p:cNvPr id="3" name="Parallelogram 3">
            <a:extLst>
              <a:ext uri="{FF2B5EF4-FFF2-40B4-BE49-F238E27FC236}">
                <a16:creationId xmlns:a16="http://schemas.microsoft.com/office/drawing/2014/main" id="{6225A8AB-BB9B-438F-B588-28A87B027158}"/>
              </a:ext>
            </a:extLst>
          </p:cNvPr>
          <p:cNvSpPr/>
          <p:nvPr/>
        </p:nvSpPr>
        <p:spPr>
          <a:xfrm flipH="1">
            <a:off x="13512" y="62563"/>
            <a:ext cx="12178488" cy="6732873"/>
          </a:xfrm>
          <a:prstGeom prst="parallelogram">
            <a:avLst>
              <a:gd name="adj" fmla="val 95758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0956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14104255-28AB-47CA-B13E-0BA7C175BC66}"/>
              </a:ext>
            </a:extLst>
          </p:cNvPr>
          <p:cNvSpPr/>
          <p:nvPr/>
        </p:nvSpPr>
        <p:spPr>
          <a:xfrm rot="16200000">
            <a:off x="8182899" y="2848895"/>
            <a:ext cx="6857999" cy="1160205"/>
          </a:xfrm>
          <a:prstGeom prst="rect">
            <a:avLst/>
          </a:prstGeom>
          <a:solidFill>
            <a:srgbClr val="4F2A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80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274AA1C0-9917-4F5B-93E3-6DA48202A7CD}"/>
              </a:ext>
            </a:extLst>
          </p:cNvPr>
          <p:cNvSpPr/>
          <p:nvPr/>
        </p:nvSpPr>
        <p:spPr>
          <a:xfrm rot="16200000">
            <a:off x="-2850485" y="2848895"/>
            <a:ext cx="6857999" cy="1160204"/>
          </a:xfrm>
          <a:prstGeom prst="rect">
            <a:avLst/>
          </a:prstGeom>
          <a:solidFill>
            <a:srgbClr val="4F2A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80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BC75BE4-C42D-45B1-8CBD-0E119069E300}"/>
              </a:ext>
            </a:extLst>
          </p:cNvPr>
          <p:cNvSpPr/>
          <p:nvPr/>
        </p:nvSpPr>
        <p:spPr>
          <a:xfrm>
            <a:off x="1158617" y="0"/>
            <a:ext cx="9873179" cy="863600"/>
          </a:xfrm>
          <a:prstGeom prst="rect">
            <a:avLst/>
          </a:prstGeom>
          <a:solidFill>
            <a:srgbClr val="4F2A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4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6" name="Rectangle: Rounded Corners 19">
            <a:extLst>
              <a:ext uri="{FF2B5EF4-FFF2-40B4-BE49-F238E27FC236}">
                <a16:creationId xmlns:a16="http://schemas.microsoft.com/office/drawing/2014/main" id="{2D2AD934-AEF4-4CB9-8B71-CA8134A80642}"/>
              </a:ext>
            </a:extLst>
          </p:cNvPr>
          <p:cNvSpPr/>
          <p:nvPr/>
        </p:nvSpPr>
        <p:spPr>
          <a:xfrm>
            <a:off x="1132544" y="0"/>
            <a:ext cx="9947836" cy="863600"/>
          </a:xfrm>
          <a:prstGeom prst="roundRect">
            <a:avLst>
              <a:gd name="adj" fmla="val 22906"/>
            </a:avLst>
          </a:prstGeom>
          <a:solidFill>
            <a:schemeClr val="bg1"/>
          </a:solidFill>
          <a:ln>
            <a:noFill/>
          </a:ln>
          <a:effectLst>
            <a:innerShdw blurRad="254000" dist="381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00" b="1" dirty="0">
                <a:solidFill>
                  <a:srgbClr val="4F2A68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Leadership Training Business Model</a:t>
            </a:r>
            <a:endParaRPr lang="ar-SA" sz="4600" b="1" dirty="0">
              <a:solidFill>
                <a:srgbClr val="4F2A68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E4A06D7-49E7-41E3-AEC7-3FA0AF4ED6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0" t="4422" r="22813" b="3867"/>
          <a:stretch/>
        </p:blipFill>
        <p:spPr>
          <a:xfrm>
            <a:off x="990600" y="764797"/>
            <a:ext cx="10111045" cy="6093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73FCA223-B25E-4B89-98C3-0E373D53B1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72548" y1="8594" x2="72548" y2="8594"/>
                        <a14:backgroundMark x1="96047" y1="7682" x2="16179" y2="6901"/>
                        <a14:backgroundMark x1="3148" y1="9505" x2="92387" y2="4688"/>
                        <a14:backgroundMark x1="2928" y1="3385" x2="3367" y2="10286"/>
                        <a14:backgroundMark x1="8199" y1="3906" x2="33895" y2="9896"/>
                        <a14:backgroundMark x1="37042" y1="9896" x2="85652" y2="6380"/>
                        <a14:backgroundMark x1="98463" y1="89453" x2="1245" y2="96354"/>
                        <a14:backgroundMark x1="732" y1="89974" x2="96779" y2="97266"/>
                        <a14:backgroundMark x1="28331" y1="21484" x2="2635" y2="21875"/>
                        <a14:backgroundMark x1="2635" y1="25391" x2="28551" y2="18490"/>
                        <a14:backgroundMark x1="26867" y1="27083" x2="2635" y2="19792"/>
                        <a14:backgroundMark x1="7247" y1="16797" x2="16911" y2="24089"/>
                        <a14:backgroundMark x1="14788" y1="18490" x2="4100" y2="24089"/>
                      </a14:backgroundRemoval>
                    </a14:imgEffect>
                  </a14:imgLayer>
                </a14:imgProps>
              </a:ext>
            </a:extLst>
          </a:blip>
          <a:srcRect l="8952" t="38163" r="81763" b="35542"/>
          <a:stretch/>
        </p:blipFill>
        <p:spPr>
          <a:xfrm>
            <a:off x="9069650" y="809829"/>
            <a:ext cx="1160205" cy="1847319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39BAF7CA-3292-4780-9554-27CF351B3F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72548" y1="8594" x2="72548" y2="8594"/>
                        <a14:backgroundMark x1="96047" y1="7682" x2="16179" y2="6901"/>
                        <a14:backgroundMark x1="3148" y1="9505" x2="92387" y2="4688"/>
                        <a14:backgroundMark x1="2928" y1="3385" x2="3367" y2="10286"/>
                        <a14:backgroundMark x1="8199" y1="3906" x2="33895" y2="9896"/>
                        <a14:backgroundMark x1="37042" y1="9896" x2="85652" y2="6380"/>
                        <a14:backgroundMark x1="98463" y1="89453" x2="1245" y2="96354"/>
                        <a14:backgroundMark x1="732" y1="89974" x2="96779" y2="97266"/>
                        <a14:backgroundMark x1="28331" y1="21484" x2="2635" y2="21875"/>
                        <a14:backgroundMark x1="2635" y1="25391" x2="28551" y2="18490"/>
                        <a14:backgroundMark x1="26867" y1="27083" x2="2635" y2="19792"/>
                        <a14:backgroundMark x1="7247" y1="16797" x2="16911" y2="24089"/>
                        <a14:backgroundMark x1="14788" y1="18490" x2="4100" y2="24089"/>
                      </a14:backgroundRemoval>
                    </a14:imgEffect>
                  </a14:imgLayer>
                </a14:imgProps>
              </a:ext>
            </a:extLst>
          </a:blip>
          <a:srcRect l="28432" t="40542" r="61658" b="34101"/>
          <a:stretch/>
        </p:blipFill>
        <p:spPr>
          <a:xfrm>
            <a:off x="7071730" y="3035405"/>
            <a:ext cx="941410" cy="1354218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56558E64-830E-49EB-B098-DEAA08B959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72548" y1="8594" x2="72548" y2="8594"/>
                        <a14:backgroundMark x1="96047" y1="7682" x2="16179" y2="6901"/>
                        <a14:backgroundMark x1="3148" y1="9505" x2="92387" y2="4688"/>
                        <a14:backgroundMark x1="2928" y1="3385" x2="3367" y2="10286"/>
                        <a14:backgroundMark x1="8199" y1="3906" x2="33895" y2="9896"/>
                        <a14:backgroundMark x1="37042" y1="9896" x2="85652" y2="6380"/>
                        <a14:backgroundMark x1="98463" y1="89453" x2="1245" y2="96354"/>
                        <a14:backgroundMark x1="732" y1="89974" x2="96779" y2="97266"/>
                        <a14:backgroundMark x1="28331" y1="21484" x2="2635" y2="21875"/>
                        <a14:backgroundMark x1="2635" y1="25391" x2="28551" y2="18490"/>
                        <a14:backgroundMark x1="26867" y1="27083" x2="2635" y2="19792"/>
                        <a14:backgroundMark x1="7247" y1="16797" x2="16911" y2="24089"/>
                        <a14:backgroundMark x1="14788" y1="18490" x2="4100" y2="24089"/>
                      </a14:backgroundRemoval>
                    </a14:imgEffect>
                  </a14:imgLayer>
                </a14:imgProps>
              </a:ext>
            </a:extLst>
          </a:blip>
          <a:srcRect l="89934" t="39754" r="981" b="35645"/>
          <a:stretch/>
        </p:blipFill>
        <p:spPr>
          <a:xfrm>
            <a:off x="1182421" y="5181854"/>
            <a:ext cx="1038408" cy="1580824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2A3A2AF8-88FE-4A6B-A8BD-30B5A0B0B0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72548" y1="8594" x2="72548" y2="8594"/>
                        <a14:backgroundMark x1="96047" y1="7682" x2="16179" y2="6901"/>
                        <a14:backgroundMark x1="3148" y1="9505" x2="92387" y2="4688"/>
                        <a14:backgroundMark x1="2928" y1="3385" x2="3367" y2="10286"/>
                        <a14:backgroundMark x1="8199" y1="3906" x2="33895" y2="9896"/>
                        <a14:backgroundMark x1="37042" y1="9896" x2="85652" y2="6380"/>
                        <a14:backgroundMark x1="98463" y1="89453" x2="1245" y2="96354"/>
                        <a14:backgroundMark x1="732" y1="89974" x2="96779" y2="97266"/>
                        <a14:backgroundMark x1="28331" y1="21484" x2="2635" y2="21875"/>
                        <a14:backgroundMark x1="2635" y1="25391" x2="28551" y2="18490"/>
                        <a14:backgroundMark x1="26867" y1="27083" x2="2635" y2="19792"/>
                        <a14:backgroundMark x1="7247" y1="16797" x2="16911" y2="24089"/>
                        <a14:backgroundMark x1="14788" y1="18490" x2="4100" y2="24089"/>
                      </a14:backgroundRemoval>
                    </a14:imgEffect>
                  </a14:imgLayer>
                </a14:imgProps>
              </a:ext>
            </a:extLst>
          </a:blip>
          <a:srcRect l="80897" t="39949" r="10359" b="34101"/>
          <a:stretch/>
        </p:blipFill>
        <p:spPr>
          <a:xfrm>
            <a:off x="1146555" y="863600"/>
            <a:ext cx="1160204" cy="1935728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4D46DE-FF24-46D3-A0E4-3C5DC11E1E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72548" y1="8594" x2="72548" y2="8594"/>
                        <a14:backgroundMark x1="96047" y1="7682" x2="16179" y2="6901"/>
                        <a14:backgroundMark x1="3148" y1="9505" x2="92387" y2="4688"/>
                        <a14:backgroundMark x1="2928" y1="3385" x2="3367" y2="10286"/>
                        <a14:backgroundMark x1="8199" y1="3906" x2="33895" y2="9896"/>
                        <a14:backgroundMark x1="37042" y1="9896" x2="85652" y2="6380"/>
                        <a14:backgroundMark x1="98463" y1="89453" x2="1245" y2="96354"/>
                        <a14:backgroundMark x1="732" y1="89974" x2="96779" y2="97266"/>
                        <a14:backgroundMark x1="28331" y1="21484" x2="2635" y2="21875"/>
                        <a14:backgroundMark x1="2635" y1="25391" x2="28551" y2="18490"/>
                        <a14:backgroundMark x1="26867" y1="27083" x2="2635" y2="19792"/>
                        <a14:backgroundMark x1="7247" y1="16797" x2="16911" y2="24089"/>
                        <a14:backgroundMark x1="14788" y1="18490" x2="4100" y2="24089"/>
                      </a14:backgroundRemoval>
                    </a14:imgEffect>
                  </a14:imgLayer>
                </a14:imgProps>
              </a:ext>
            </a:extLst>
          </a:blip>
          <a:srcRect l="70947" t="39861" r="19142" b="37979"/>
          <a:stretch/>
        </p:blipFill>
        <p:spPr>
          <a:xfrm>
            <a:off x="3125159" y="863600"/>
            <a:ext cx="1214401" cy="116480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18737547-2D24-4447-9A65-5A40A08D44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72548" y1="8594" x2="72548" y2="8594"/>
                        <a14:backgroundMark x1="96047" y1="7682" x2="16179" y2="6901"/>
                        <a14:backgroundMark x1="3148" y1="9505" x2="92387" y2="4688"/>
                        <a14:backgroundMark x1="2928" y1="3385" x2="3367" y2="10286"/>
                        <a14:backgroundMark x1="8199" y1="3906" x2="33895" y2="9896"/>
                        <a14:backgroundMark x1="37042" y1="9896" x2="85652" y2="6380"/>
                        <a14:backgroundMark x1="98463" y1="89453" x2="1245" y2="96354"/>
                        <a14:backgroundMark x1="732" y1="89974" x2="96779" y2="97266"/>
                        <a14:backgroundMark x1="28331" y1="21484" x2="2635" y2="21875"/>
                        <a14:backgroundMark x1="2635" y1="25391" x2="28551" y2="18490"/>
                        <a14:backgroundMark x1="26867" y1="27083" x2="2635" y2="19792"/>
                        <a14:backgroundMark x1="7247" y1="16797" x2="16911" y2="24089"/>
                        <a14:backgroundMark x1="14788" y1="18490" x2="4100" y2="24089"/>
                      </a14:backgroundRemoval>
                    </a14:imgEffect>
                  </a14:imgLayer>
                </a14:imgProps>
              </a:ext>
            </a:extLst>
          </a:blip>
          <a:srcRect l="61065" t="38886" r="28587" b="34101"/>
          <a:stretch/>
        </p:blipFill>
        <p:spPr>
          <a:xfrm>
            <a:off x="3104578" y="2976619"/>
            <a:ext cx="995165" cy="1460571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EF979D3E-6AB5-4706-AC41-FCED1AAF53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72548" y1="8594" x2="72548" y2="8594"/>
                        <a14:backgroundMark x1="96047" y1="7682" x2="16179" y2="6901"/>
                        <a14:backgroundMark x1="3148" y1="9505" x2="92387" y2="4688"/>
                        <a14:backgroundMark x1="2928" y1="3385" x2="3367" y2="10286"/>
                        <a14:backgroundMark x1="8199" y1="3906" x2="33895" y2="9896"/>
                        <a14:backgroundMark x1="37042" y1="9896" x2="85652" y2="6380"/>
                        <a14:backgroundMark x1="98463" y1="89453" x2="1245" y2="96354"/>
                        <a14:backgroundMark x1="732" y1="89974" x2="96779" y2="97266"/>
                        <a14:backgroundMark x1="28331" y1="21484" x2="2635" y2="21875"/>
                        <a14:backgroundMark x1="2635" y1="25391" x2="28551" y2="18490"/>
                        <a14:backgroundMark x1="26867" y1="27083" x2="2635" y2="19792"/>
                        <a14:backgroundMark x1="7247" y1="16797" x2="16911" y2="24089"/>
                        <a14:backgroundMark x1="14788" y1="18490" x2="4100" y2="24089"/>
                      </a14:backgroundRemoval>
                    </a14:imgEffect>
                  </a14:imgLayer>
                </a14:imgProps>
              </a:ext>
            </a:extLst>
          </a:blip>
          <a:srcRect l="52066" t="37146" r="38607" b="34101"/>
          <a:stretch/>
        </p:blipFill>
        <p:spPr>
          <a:xfrm>
            <a:off x="6083457" y="5158030"/>
            <a:ext cx="942672" cy="1633721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8138913-5EBF-481D-8AC5-3E17891327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72548" y1="8594" x2="72548" y2="8594"/>
                        <a14:backgroundMark x1="96047" y1="7682" x2="16179" y2="6901"/>
                        <a14:backgroundMark x1="3148" y1="9505" x2="92387" y2="4688"/>
                        <a14:backgroundMark x1="2928" y1="3385" x2="3367" y2="10286"/>
                        <a14:backgroundMark x1="8199" y1="3906" x2="33895" y2="9896"/>
                        <a14:backgroundMark x1="37042" y1="9896" x2="85652" y2="6380"/>
                        <a14:backgroundMark x1="98463" y1="89453" x2="1245" y2="96354"/>
                        <a14:backgroundMark x1="732" y1="89974" x2="96779" y2="97266"/>
                        <a14:backgroundMark x1="28331" y1="21484" x2="2635" y2="21875"/>
                        <a14:backgroundMark x1="2635" y1="25391" x2="28551" y2="18490"/>
                        <a14:backgroundMark x1="26867" y1="27083" x2="2635" y2="19792"/>
                        <a14:backgroundMark x1="7247" y1="16797" x2="16911" y2="24089"/>
                        <a14:backgroundMark x1="14788" y1="18490" x2="4100" y2="24089"/>
                      </a14:backgroundRemoval>
                    </a14:imgEffect>
                  </a14:imgLayer>
                </a14:imgProps>
              </a:ext>
            </a:extLst>
          </a:blip>
          <a:srcRect l="38141" t="40776" r="53115" b="34101"/>
          <a:stretch/>
        </p:blipFill>
        <p:spPr>
          <a:xfrm>
            <a:off x="7054751" y="863600"/>
            <a:ext cx="987025" cy="1594280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1B42998F-DAE1-4ED1-BD8A-8A41E7C968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72548" y1="8594" x2="72548" y2="8594"/>
                        <a14:backgroundMark x1="96047" y1="7682" x2="16179" y2="6901"/>
                        <a14:backgroundMark x1="3148" y1="9505" x2="92387" y2="4688"/>
                        <a14:backgroundMark x1="2928" y1="3385" x2="3367" y2="10286"/>
                        <a14:backgroundMark x1="8199" y1="3906" x2="33895" y2="9896"/>
                        <a14:backgroundMark x1="37042" y1="9896" x2="85652" y2="6380"/>
                        <a14:backgroundMark x1="98463" y1="89453" x2="1245" y2="96354"/>
                        <a14:backgroundMark x1="732" y1="89974" x2="96779" y2="97266"/>
                        <a14:backgroundMark x1="28331" y1="21484" x2="2635" y2="21875"/>
                        <a14:backgroundMark x1="2635" y1="25391" x2="28551" y2="18490"/>
                        <a14:backgroundMark x1="26867" y1="27083" x2="2635" y2="19792"/>
                        <a14:backgroundMark x1="7247" y1="16797" x2="16911" y2="24089"/>
                        <a14:backgroundMark x1="14788" y1="18490" x2="4100" y2="24089"/>
                      </a14:backgroundRemoval>
                    </a14:imgEffect>
                  </a14:imgLayer>
                </a14:imgProps>
              </a:ext>
            </a:extLst>
          </a:blip>
          <a:srcRect l="18951" t="38958" r="71575" b="34347"/>
          <a:stretch/>
        </p:blipFill>
        <p:spPr>
          <a:xfrm>
            <a:off x="5083388" y="809830"/>
            <a:ext cx="1078609" cy="1708848"/>
          </a:xfrm>
          <a:prstGeom prst="rect">
            <a:avLst/>
          </a:prstGeom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951BF29-756D-426C-A1A4-0E0C32753B35}"/>
              </a:ext>
            </a:extLst>
          </p:cNvPr>
          <p:cNvSpPr txBox="1"/>
          <p:nvPr/>
        </p:nvSpPr>
        <p:spPr>
          <a:xfrm>
            <a:off x="9019823" y="4126202"/>
            <a:ext cx="2010460" cy="276999"/>
          </a:xfrm>
          <a:prstGeom prst="rect">
            <a:avLst/>
          </a:prstGeom>
          <a:solidFill>
            <a:srgbClr val="643585"/>
          </a:solidFill>
        </p:spPr>
        <p:txBody>
          <a:bodyPr wrap="square" rtlCol="1">
            <a:spAutoFit/>
          </a:bodyPr>
          <a:lstStyle/>
          <a:p>
            <a:r>
              <a:rPr lang="ar-SA" sz="12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الشباب الفعال في بلدنا من 15 لل40 عام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D0B89265-D64A-4E73-899E-922734CE5921}"/>
              </a:ext>
            </a:extLst>
          </p:cNvPr>
          <p:cNvSpPr txBox="1"/>
          <p:nvPr/>
        </p:nvSpPr>
        <p:spPr>
          <a:xfrm>
            <a:off x="9355007" y="4492032"/>
            <a:ext cx="1675276" cy="276999"/>
          </a:xfrm>
          <a:prstGeom prst="rect">
            <a:avLst/>
          </a:prstGeom>
          <a:solidFill>
            <a:srgbClr val="643585"/>
          </a:solidFill>
        </p:spPr>
        <p:txBody>
          <a:bodyPr wrap="square" rtlCol="1">
            <a:spAutoFit/>
          </a:bodyPr>
          <a:lstStyle/>
          <a:p>
            <a:r>
              <a:rPr lang="ar-SA" sz="12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شباب الأمة في التدريب الالكتروني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F6D47B84-8EC0-48F4-970B-A75ADEFD5D48}"/>
              </a:ext>
            </a:extLst>
          </p:cNvPr>
          <p:cNvSpPr txBox="1"/>
          <p:nvPr/>
        </p:nvSpPr>
        <p:spPr>
          <a:xfrm>
            <a:off x="9796039" y="4866329"/>
            <a:ext cx="1234244" cy="276999"/>
          </a:xfrm>
          <a:prstGeom prst="rect">
            <a:avLst/>
          </a:prstGeom>
          <a:solidFill>
            <a:srgbClr val="643585"/>
          </a:solidFill>
        </p:spPr>
        <p:txBody>
          <a:bodyPr wrap="square" rtlCol="1">
            <a:spAutoFit/>
          </a:bodyPr>
          <a:lstStyle/>
          <a:p>
            <a:r>
              <a:rPr lang="ar-SA" sz="12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الممولين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28C02FBC-2E33-4D7E-84F1-B44833200043}"/>
              </a:ext>
            </a:extLst>
          </p:cNvPr>
          <p:cNvSpPr txBox="1"/>
          <p:nvPr/>
        </p:nvSpPr>
        <p:spPr>
          <a:xfrm>
            <a:off x="5427404" y="2903870"/>
            <a:ext cx="1579618" cy="338554"/>
          </a:xfrm>
          <a:prstGeom prst="rect">
            <a:avLst/>
          </a:prstGeom>
          <a:solidFill>
            <a:srgbClr val="643585"/>
          </a:solidFill>
        </p:spPr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إعداد قيادات في المجتمع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5AA70431-7982-4B6B-A649-7C5B2C7DC991}"/>
              </a:ext>
            </a:extLst>
          </p:cNvPr>
          <p:cNvSpPr txBox="1"/>
          <p:nvPr/>
        </p:nvSpPr>
        <p:spPr>
          <a:xfrm>
            <a:off x="5427404" y="3269700"/>
            <a:ext cx="1579618" cy="338554"/>
          </a:xfrm>
          <a:prstGeom prst="rect">
            <a:avLst/>
          </a:prstGeom>
          <a:solidFill>
            <a:srgbClr val="643585"/>
          </a:solidFill>
        </p:spPr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تدريبات قيادية فعالة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2A783CF3-2C2E-4596-BD63-4A08259C8298}"/>
              </a:ext>
            </a:extLst>
          </p:cNvPr>
          <p:cNvSpPr txBox="1"/>
          <p:nvPr/>
        </p:nvSpPr>
        <p:spPr>
          <a:xfrm>
            <a:off x="5427404" y="3643997"/>
            <a:ext cx="1579618" cy="338554"/>
          </a:xfrm>
          <a:prstGeom prst="rect">
            <a:avLst/>
          </a:prstGeom>
          <a:solidFill>
            <a:srgbClr val="643585"/>
          </a:solidFill>
        </p:spPr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طرح مواد علمية حديثة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23B44F30-5FEC-4E12-A222-66E362ED87A8}"/>
              </a:ext>
            </a:extLst>
          </p:cNvPr>
          <p:cNvSpPr txBox="1"/>
          <p:nvPr/>
        </p:nvSpPr>
        <p:spPr>
          <a:xfrm>
            <a:off x="5822514" y="4018294"/>
            <a:ext cx="1184507" cy="338554"/>
          </a:xfrm>
          <a:prstGeom prst="rect">
            <a:avLst/>
          </a:prstGeom>
          <a:solidFill>
            <a:srgbClr val="643585"/>
          </a:solidFill>
        </p:spPr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رفع كفاءة المدربين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CE50EAA1-73CD-4E2F-B64A-6333EFBEF11F}"/>
              </a:ext>
            </a:extLst>
          </p:cNvPr>
          <p:cNvSpPr txBox="1"/>
          <p:nvPr/>
        </p:nvSpPr>
        <p:spPr>
          <a:xfrm>
            <a:off x="5077448" y="4392591"/>
            <a:ext cx="1929574" cy="338554"/>
          </a:xfrm>
          <a:prstGeom prst="rect">
            <a:avLst/>
          </a:prstGeom>
          <a:solidFill>
            <a:srgbClr val="643585"/>
          </a:solidFill>
        </p:spPr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عرض أهم كتب القيادة في العالم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377F2DFD-75C1-425E-9161-A90FE3B7B07A}"/>
              </a:ext>
            </a:extLst>
          </p:cNvPr>
          <p:cNvSpPr txBox="1"/>
          <p:nvPr/>
        </p:nvSpPr>
        <p:spPr>
          <a:xfrm>
            <a:off x="5427404" y="4805100"/>
            <a:ext cx="1579618" cy="338554"/>
          </a:xfrm>
          <a:prstGeom prst="rect">
            <a:avLst/>
          </a:prstGeom>
          <a:solidFill>
            <a:srgbClr val="643585"/>
          </a:solidFill>
        </p:spPr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مخيمات للتدريب القيادي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3C8228EC-AB74-4806-912B-685E8275042B}"/>
              </a:ext>
            </a:extLst>
          </p:cNvPr>
          <p:cNvSpPr txBox="1"/>
          <p:nvPr/>
        </p:nvSpPr>
        <p:spPr>
          <a:xfrm>
            <a:off x="8091791" y="3022560"/>
            <a:ext cx="911439" cy="276999"/>
          </a:xfrm>
          <a:prstGeom prst="rect">
            <a:avLst/>
          </a:prstGeom>
          <a:solidFill>
            <a:srgbClr val="643585"/>
          </a:solidFill>
        </p:spPr>
        <p:txBody>
          <a:bodyPr wrap="square" rtlCol="1">
            <a:spAutoFit/>
          </a:bodyPr>
          <a:lstStyle/>
          <a:p>
            <a:r>
              <a:rPr lang="ar-SA" sz="12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صفحة فيس بوك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AC348A71-A619-49C5-A160-85C7BC3BF578}"/>
              </a:ext>
            </a:extLst>
          </p:cNvPr>
          <p:cNvSpPr txBox="1"/>
          <p:nvPr/>
        </p:nvSpPr>
        <p:spPr>
          <a:xfrm>
            <a:off x="8315167" y="3320656"/>
            <a:ext cx="688063" cy="276999"/>
          </a:xfrm>
          <a:prstGeom prst="rect">
            <a:avLst/>
          </a:prstGeom>
          <a:solidFill>
            <a:srgbClr val="643585"/>
          </a:solidFill>
        </p:spPr>
        <p:txBody>
          <a:bodyPr wrap="square" rtlCol="1">
            <a:spAutoFit/>
          </a:bodyPr>
          <a:lstStyle/>
          <a:p>
            <a:r>
              <a:rPr lang="ar-SA" sz="12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قناة يوتيوب</a:t>
            </a: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4D57E746-A492-4E0C-A8B7-EA76B9CC01B0}"/>
              </a:ext>
            </a:extLst>
          </p:cNvPr>
          <p:cNvSpPr txBox="1"/>
          <p:nvPr/>
        </p:nvSpPr>
        <p:spPr>
          <a:xfrm>
            <a:off x="8203479" y="3638508"/>
            <a:ext cx="799751" cy="276999"/>
          </a:xfrm>
          <a:prstGeom prst="rect">
            <a:avLst/>
          </a:prstGeom>
          <a:solidFill>
            <a:srgbClr val="643585"/>
          </a:solidFill>
        </p:spPr>
        <p:txBody>
          <a:bodyPr wrap="square" rtlCol="1">
            <a:spAutoFit/>
          </a:bodyPr>
          <a:lstStyle/>
          <a:p>
            <a:r>
              <a:rPr lang="ar-SA" sz="12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موقع الكتروني</a:t>
            </a: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414AE8AD-498F-46F0-B2B1-47B06762910C}"/>
              </a:ext>
            </a:extLst>
          </p:cNvPr>
          <p:cNvSpPr txBox="1"/>
          <p:nvPr/>
        </p:nvSpPr>
        <p:spPr>
          <a:xfrm>
            <a:off x="7859107" y="3953537"/>
            <a:ext cx="1144122" cy="276999"/>
          </a:xfrm>
          <a:prstGeom prst="rect">
            <a:avLst/>
          </a:prstGeom>
          <a:solidFill>
            <a:srgbClr val="643585"/>
          </a:solidFill>
        </p:spPr>
        <p:txBody>
          <a:bodyPr wrap="square" rtlCol="1">
            <a:spAutoFit/>
          </a:bodyPr>
          <a:lstStyle/>
          <a:p>
            <a:r>
              <a:rPr lang="ar-SA" sz="12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منظمات المجتمع المدني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B2EE70E3-7AEA-4EC4-ADD8-6DCE7BD25F0B}"/>
              </a:ext>
            </a:extLst>
          </p:cNvPr>
          <p:cNvSpPr txBox="1"/>
          <p:nvPr/>
        </p:nvSpPr>
        <p:spPr>
          <a:xfrm>
            <a:off x="8091790" y="4262923"/>
            <a:ext cx="911439" cy="276999"/>
          </a:xfrm>
          <a:prstGeom prst="rect">
            <a:avLst/>
          </a:prstGeom>
          <a:solidFill>
            <a:srgbClr val="643585"/>
          </a:solidFill>
        </p:spPr>
        <p:txBody>
          <a:bodyPr wrap="square" rtlCol="1">
            <a:spAutoFit/>
          </a:bodyPr>
          <a:lstStyle/>
          <a:p>
            <a:r>
              <a:rPr lang="ar-SA" sz="12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الجمعيات الخيرية</a:t>
            </a:r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46F0589C-71A5-420D-8556-40BFC609C524}"/>
              </a:ext>
            </a:extLst>
          </p:cNvPr>
          <p:cNvSpPr txBox="1"/>
          <p:nvPr/>
        </p:nvSpPr>
        <p:spPr>
          <a:xfrm>
            <a:off x="8203479" y="4573831"/>
            <a:ext cx="799751" cy="276999"/>
          </a:xfrm>
          <a:prstGeom prst="rect">
            <a:avLst/>
          </a:prstGeom>
          <a:solidFill>
            <a:srgbClr val="643585"/>
          </a:solidFill>
        </p:spPr>
        <p:txBody>
          <a:bodyPr wrap="square" rtlCol="1">
            <a:spAutoFit/>
          </a:bodyPr>
          <a:lstStyle/>
          <a:p>
            <a:r>
              <a:rPr lang="ar-SA" sz="12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مركز التدريب</a:t>
            </a:r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1C9291AD-4E40-4479-9978-F633D1762717}"/>
              </a:ext>
            </a:extLst>
          </p:cNvPr>
          <p:cNvSpPr txBox="1"/>
          <p:nvPr/>
        </p:nvSpPr>
        <p:spPr>
          <a:xfrm>
            <a:off x="8398933" y="4889213"/>
            <a:ext cx="604297" cy="276999"/>
          </a:xfrm>
          <a:prstGeom prst="rect">
            <a:avLst/>
          </a:prstGeom>
          <a:solidFill>
            <a:srgbClr val="643585"/>
          </a:solidFill>
        </p:spPr>
        <p:txBody>
          <a:bodyPr wrap="square" rtlCol="1">
            <a:spAutoFit/>
          </a:bodyPr>
          <a:lstStyle/>
          <a:p>
            <a:r>
              <a:rPr lang="ar-SA" sz="12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قناة تلغرام</a:t>
            </a: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E321C0C1-67D7-485A-A5A7-13EFEE4539A4}"/>
              </a:ext>
            </a:extLst>
          </p:cNvPr>
          <p:cNvSpPr txBox="1"/>
          <p:nvPr/>
        </p:nvSpPr>
        <p:spPr>
          <a:xfrm>
            <a:off x="7783689" y="1856938"/>
            <a:ext cx="1207085" cy="338554"/>
          </a:xfrm>
          <a:prstGeom prst="rect">
            <a:avLst/>
          </a:prstGeom>
          <a:solidFill>
            <a:srgbClr val="643585"/>
          </a:solidFill>
        </p:spPr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علاقات الكترونية</a:t>
            </a: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E4EFFE21-FBB5-48D3-AAF4-9ACF73E8A941}"/>
              </a:ext>
            </a:extLst>
          </p:cNvPr>
          <p:cNvSpPr txBox="1"/>
          <p:nvPr/>
        </p:nvSpPr>
        <p:spPr>
          <a:xfrm>
            <a:off x="7885288" y="2222768"/>
            <a:ext cx="1105486" cy="338554"/>
          </a:xfrm>
          <a:prstGeom prst="rect">
            <a:avLst/>
          </a:prstGeom>
          <a:solidFill>
            <a:srgbClr val="643585"/>
          </a:solidFill>
        </p:spPr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علاقات شخصية</a:t>
            </a: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1436B696-53E3-4A1E-8C4D-2ECE04830757}"/>
              </a:ext>
            </a:extLst>
          </p:cNvPr>
          <p:cNvSpPr txBox="1"/>
          <p:nvPr/>
        </p:nvSpPr>
        <p:spPr>
          <a:xfrm>
            <a:off x="7979294" y="2590745"/>
            <a:ext cx="1011480" cy="338554"/>
          </a:xfrm>
          <a:prstGeom prst="rect">
            <a:avLst/>
          </a:prstGeom>
          <a:solidFill>
            <a:srgbClr val="643585"/>
          </a:solidFill>
        </p:spPr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مكالمات صوتية</a:t>
            </a: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E2D531AB-6495-4D34-AE73-B2743B8FACDF}"/>
              </a:ext>
            </a:extLst>
          </p:cNvPr>
          <p:cNvSpPr txBox="1"/>
          <p:nvPr/>
        </p:nvSpPr>
        <p:spPr>
          <a:xfrm>
            <a:off x="9472078" y="6009968"/>
            <a:ext cx="1515554" cy="338554"/>
          </a:xfrm>
          <a:prstGeom prst="rect">
            <a:avLst/>
          </a:prstGeom>
          <a:solidFill>
            <a:srgbClr val="643585"/>
          </a:solidFill>
        </p:spPr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تبرعات رجال الأعمال</a:t>
            </a:r>
          </a:p>
        </p:txBody>
      </p:sp>
      <p:sp>
        <p:nvSpPr>
          <p:cNvPr id="48" name="مربع نص 47">
            <a:extLst>
              <a:ext uri="{FF2B5EF4-FFF2-40B4-BE49-F238E27FC236}">
                <a16:creationId xmlns:a16="http://schemas.microsoft.com/office/drawing/2014/main" id="{DD86E105-3764-41B0-B699-819BC2E03636}"/>
              </a:ext>
            </a:extLst>
          </p:cNvPr>
          <p:cNvSpPr txBox="1"/>
          <p:nvPr/>
        </p:nvSpPr>
        <p:spPr>
          <a:xfrm>
            <a:off x="10017613" y="6381795"/>
            <a:ext cx="970018" cy="338554"/>
          </a:xfrm>
          <a:prstGeom prst="rect">
            <a:avLst/>
          </a:prstGeom>
          <a:solidFill>
            <a:srgbClr val="643585"/>
          </a:solidFill>
        </p:spPr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رسوم الدورات</a:t>
            </a: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BDFD0104-F972-47A2-AE01-B5FB0464011A}"/>
              </a:ext>
            </a:extLst>
          </p:cNvPr>
          <p:cNvSpPr txBox="1"/>
          <p:nvPr/>
        </p:nvSpPr>
        <p:spPr>
          <a:xfrm>
            <a:off x="4099743" y="1685722"/>
            <a:ext cx="926567" cy="307777"/>
          </a:xfrm>
          <a:prstGeom prst="rect">
            <a:avLst/>
          </a:prstGeom>
          <a:solidFill>
            <a:srgbClr val="643585"/>
          </a:solidFill>
        </p:spPr>
        <p:txBody>
          <a:bodyPr wrap="square" rtlCol="1" anchor="ctr">
            <a:spAutoFit/>
          </a:bodyPr>
          <a:lstStyle/>
          <a:p>
            <a:r>
              <a:rPr lang="ar-SA" sz="14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تدريب الكتروني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10970213-BEF5-4613-A71F-FB2C561CCB27}"/>
              </a:ext>
            </a:extLst>
          </p:cNvPr>
          <p:cNvSpPr txBox="1"/>
          <p:nvPr/>
        </p:nvSpPr>
        <p:spPr>
          <a:xfrm>
            <a:off x="3414602" y="2684862"/>
            <a:ext cx="1629061" cy="307777"/>
          </a:xfrm>
          <a:prstGeom prst="rect">
            <a:avLst/>
          </a:prstGeom>
          <a:solidFill>
            <a:srgbClr val="643585"/>
          </a:solidFill>
        </p:spPr>
        <p:txBody>
          <a:bodyPr wrap="square" rtlCol="1" anchor="ctr">
            <a:spAutoFit/>
          </a:bodyPr>
          <a:lstStyle/>
          <a:p>
            <a:r>
              <a:rPr lang="ar-SA" sz="14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محاضرا ت تنشر على اليوتيوب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00EE194B-DF6A-4FB3-BE90-1DD8E23C0B17}"/>
              </a:ext>
            </a:extLst>
          </p:cNvPr>
          <p:cNvSpPr txBox="1"/>
          <p:nvPr/>
        </p:nvSpPr>
        <p:spPr>
          <a:xfrm>
            <a:off x="3714904" y="2024665"/>
            <a:ext cx="1320338" cy="307777"/>
          </a:xfrm>
          <a:prstGeom prst="rect">
            <a:avLst/>
          </a:prstGeom>
          <a:solidFill>
            <a:srgbClr val="643585"/>
          </a:solidFill>
        </p:spPr>
        <p:txBody>
          <a:bodyPr wrap="square" rtlCol="1" anchor="ctr">
            <a:spAutoFit/>
          </a:bodyPr>
          <a:lstStyle/>
          <a:p>
            <a:r>
              <a:rPr lang="ar-SA" sz="14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ورشات عمل في المركز</a:t>
            </a:r>
          </a:p>
        </p:txBody>
      </p:sp>
      <p:sp>
        <p:nvSpPr>
          <p:cNvPr id="52" name="مربع نص 51">
            <a:extLst>
              <a:ext uri="{FF2B5EF4-FFF2-40B4-BE49-F238E27FC236}">
                <a16:creationId xmlns:a16="http://schemas.microsoft.com/office/drawing/2014/main" id="{3980D7FF-4519-4CF1-8495-FA48DF794265}"/>
              </a:ext>
            </a:extLst>
          </p:cNvPr>
          <p:cNvSpPr txBox="1"/>
          <p:nvPr/>
        </p:nvSpPr>
        <p:spPr>
          <a:xfrm>
            <a:off x="3723326" y="2355777"/>
            <a:ext cx="1320338" cy="307777"/>
          </a:xfrm>
          <a:prstGeom prst="rect">
            <a:avLst/>
          </a:prstGeom>
          <a:solidFill>
            <a:srgbClr val="643585"/>
          </a:solidFill>
        </p:spPr>
        <p:txBody>
          <a:bodyPr wrap="square" rtlCol="1" anchor="ctr">
            <a:spAutoFit/>
          </a:bodyPr>
          <a:lstStyle/>
          <a:p>
            <a:r>
              <a:rPr lang="ar-SA" sz="14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محاضرات في الجامعات</a:t>
            </a:r>
          </a:p>
        </p:txBody>
      </p:sp>
      <p:sp>
        <p:nvSpPr>
          <p:cNvPr id="53" name="مربع نص 52">
            <a:extLst>
              <a:ext uri="{FF2B5EF4-FFF2-40B4-BE49-F238E27FC236}">
                <a16:creationId xmlns:a16="http://schemas.microsoft.com/office/drawing/2014/main" id="{9C105312-F016-4F8F-AD6F-1986C6096E0E}"/>
              </a:ext>
            </a:extLst>
          </p:cNvPr>
          <p:cNvSpPr txBox="1"/>
          <p:nvPr/>
        </p:nvSpPr>
        <p:spPr>
          <a:xfrm>
            <a:off x="4050055" y="4051069"/>
            <a:ext cx="970018" cy="338554"/>
          </a:xfrm>
          <a:prstGeom prst="rect">
            <a:avLst/>
          </a:prstGeom>
          <a:solidFill>
            <a:srgbClr val="643585"/>
          </a:solidFill>
        </p:spPr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مركز للتدريب</a:t>
            </a:r>
          </a:p>
        </p:txBody>
      </p:sp>
      <p:sp>
        <p:nvSpPr>
          <p:cNvPr id="54" name="مربع نص 53">
            <a:extLst>
              <a:ext uri="{FF2B5EF4-FFF2-40B4-BE49-F238E27FC236}">
                <a16:creationId xmlns:a16="http://schemas.microsoft.com/office/drawing/2014/main" id="{62530448-9500-40F3-9B90-B34F2E12A704}"/>
              </a:ext>
            </a:extLst>
          </p:cNvPr>
          <p:cNvSpPr txBox="1"/>
          <p:nvPr/>
        </p:nvSpPr>
        <p:spPr>
          <a:xfrm>
            <a:off x="3410874" y="4433764"/>
            <a:ext cx="1622411" cy="338554"/>
          </a:xfrm>
          <a:prstGeom prst="rect">
            <a:avLst/>
          </a:prstGeom>
          <a:solidFill>
            <a:srgbClr val="643585"/>
          </a:solidFill>
        </p:spPr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توفر بعض المدربين المحترفين</a:t>
            </a:r>
          </a:p>
        </p:txBody>
      </p:sp>
      <p:sp>
        <p:nvSpPr>
          <p:cNvPr id="55" name="مربع نص 54">
            <a:extLst>
              <a:ext uri="{FF2B5EF4-FFF2-40B4-BE49-F238E27FC236}">
                <a16:creationId xmlns:a16="http://schemas.microsoft.com/office/drawing/2014/main" id="{D56EBDE5-017A-4C88-815F-02BD884713AC}"/>
              </a:ext>
            </a:extLst>
          </p:cNvPr>
          <p:cNvSpPr txBox="1"/>
          <p:nvPr/>
        </p:nvSpPr>
        <p:spPr>
          <a:xfrm>
            <a:off x="3410874" y="4812395"/>
            <a:ext cx="1622410" cy="338555"/>
          </a:xfrm>
          <a:prstGeom prst="rect">
            <a:avLst/>
          </a:prstGeom>
          <a:solidFill>
            <a:srgbClr val="643585"/>
          </a:solidFill>
        </p:spPr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شبكة علاقات مع المدربين</a:t>
            </a:r>
          </a:p>
        </p:txBody>
      </p:sp>
      <p:sp>
        <p:nvSpPr>
          <p:cNvPr id="56" name="مربع نص 55">
            <a:extLst>
              <a:ext uri="{FF2B5EF4-FFF2-40B4-BE49-F238E27FC236}">
                <a16:creationId xmlns:a16="http://schemas.microsoft.com/office/drawing/2014/main" id="{2281D4C4-3860-44A7-A9AD-B04846E81EA1}"/>
              </a:ext>
            </a:extLst>
          </p:cNvPr>
          <p:cNvSpPr txBox="1"/>
          <p:nvPr/>
        </p:nvSpPr>
        <p:spPr>
          <a:xfrm>
            <a:off x="3831107" y="3661614"/>
            <a:ext cx="1184508" cy="338554"/>
          </a:xfrm>
          <a:prstGeom prst="rect">
            <a:avLst/>
          </a:prstGeom>
          <a:solidFill>
            <a:srgbClr val="643585"/>
          </a:solidFill>
        </p:spPr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توفر مناهج حديثة</a:t>
            </a:r>
          </a:p>
        </p:txBody>
      </p:sp>
      <p:sp>
        <p:nvSpPr>
          <p:cNvPr id="57" name="مربع نص 56">
            <a:extLst>
              <a:ext uri="{FF2B5EF4-FFF2-40B4-BE49-F238E27FC236}">
                <a16:creationId xmlns:a16="http://schemas.microsoft.com/office/drawing/2014/main" id="{60C66055-7882-4D3B-8548-F2D2E0F7FF17}"/>
              </a:ext>
            </a:extLst>
          </p:cNvPr>
          <p:cNvSpPr txBox="1"/>
          <p:nvPr/>
        </p:nvSpPr>
        <p:spPr>
          <a:xfrm>
            <a:off x="2060661" y="2591755"/>
            <a:ext cx="970018" cy="338554"/>
          </a:xfrm>
          <a:prstGeom prst="rect">
            <a:avLst/>
          </a:prstGeom>
          <a:solidFill>
            <a:srgbClr val="643585"/>
          </a:solidFill>
        </p:spPr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رجال الأعمال</a:t>
            </a:r>
          </a:p>
        </p:txBody>
      </p:sp>
      <p:sp>
        <p:nvSpPr>
          <p:cNvPr id="58" name="مربع نص 57">
            <a:extLst>
              <a:ext uri="{FF2B5EF4-FFF2-40B4-BE49-F238E27FC236}">
                <a16:creationId xmlns:a16="http://schemas.microsoft.com/office/drawing/2014/main" id="{81F72E3B-F968-449C-A5C2-6FE824A1CFEB}"/>
              </a:ext>
            </a:extLst>
          </p:cNvPr>
          <p:cNvSpPr txBox="1"/>
          <p:nvPr/>
        </p:nvSpPr>
        <p:spPr>
          <a:xfrm>
            <a:off x="1960558" y="2967365"/>
            <a:ext cx="1070122" cy="338554"/>
          </a:xfrm>
          <a:prstGeom prst="rect">
            <a:avLst/>
          </a:prstGeom>
          <a:solidFill>
            <a:srgbClr val="643585"/>
          </a:solidFill>
        </p:spPr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جهات التمويل</a:t>
            </a:r>
          </a:p>
        </p:txBody>
      </p:sp>
      <p:sp>
        <p:nvSpPr>
          <p:cNvPr id="59" name="مربع نص 58">
            <a:extLst>
              <a:ext uri="{FF2B5EF4-FFF2-40B4-BE49-F238E27FC236}">
                <a16:creationId xmlns:a16="http://schemas.microsoft.com/office/drawing/2014/main" id="{02519BD2-60BA-417A-B600-7B56B8058A66}"/>
              </a:ext>
            </a:extLst>
          </p:cNvPr>
          <p:cNvSpPr txBox="1"/>
          <p:nvPr/>
        </p:nvSpPr>
        <p:spPr>
          <a:xfrm>
            <a:off x="1570405" y="3343069"/>
            <a:ext cx="1460273" cy="338554"/>
          </a:xfrm>
          <a:prstGeom prst="rect">
            <a:avLst/>
          </a:prstGeom>
          <a:solidFill>
            <a:srgbClr val="643585"/>
          </a:solidFill>
        </p:spPr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مراكز التدريب القيادي</a:t>
            </a:r>
          </a:p>
        </p:txBody>
      </p:sp>
      <p:sp>
        <p:nvSpPr>
          <p:cNvPr id="60" name="مربع نص 59">
            <a:extLst>
              <a:ext uri="{FF2B5EF4-FFF2-40B4-BE49-F238E27FC236}">
                <a16:creationId xmlns:a16="http://schemas.microsoft.com/office/drawing/2014/main" id="{CD334436-B707-40F2-A868-5C81D0EA9350}"/>
              </a:ext>
            </a:extLst>
          </p:cNvPr>
          <p:cNvSpPr txBox="1"/>
          <p:nvPr/>
        </p:nvSpPr>
        <p:spPr>
          <a:xfrm>
            <a:off x="2408748" y="3716761"/>
            <a:ext cx="621930" cy="338554"/>
          </a:xfrm>
          <a:prstGeom prst="rect">
            <a:avLst/>
          </a:prstGeom>
          <a:solidFill>
            <a:srgbClr val="643585"/>
          </a:solidFill>
        </p:spPr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المطاعم</a:t>
            </a:r>
          </a:p>
        </p:txBody>
      </p:sp>
      <p:sp>
        <p:nvSpPr>
          <p:cNvPr id="61" name="مربع نص 60">
            <a:extLst>
              <a:ext uri="{FF2B5EF4-FFF2-40B4-BE49-F238E27FC236}">
                <a16:creationId xmlns:a16="http://schemas.microsoft.com/office/drawing/2014/main" id="{B4DAD1FE-642D-4A70-9FF0-1AE4C51AB8B4}"/>
              </a:ext>
            </a:extLst>
          </p:cNvPr>
          <p:cNvSpPr txBox="1"/>
          <p:nvPr/>
        </p:nvSpPr>
        <p:spPr>
          <a:xfrm>
            <a:off x="1925193" y="4080476"/>
            <a:ext cx="1105485" cy="338554"/>
          </a:xfrm>
          <a:prstGeom prst="rect">
            <a:avLst/>
          </a:prstGeom>
          <a:solidFill>
            <a:srgbClr val="643585"/>
          </a:solidFill>
        </p:spPr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شركات الإعلام</a:t>
            </a:r>
          </a:p>
        </p:txBody>
      </p:sp>
      <p:sp>
        <p:nvSpPr>
          <p:cNvPr id="62" name="مربع نص 61">
            <a:extLst>
              <a:ext uri="{FF2B5EF4-FFF2-40B4-BE49-F238E27FC236}">
                <a16:creationId xmlns:a16="http://schemas.microsoft.com/office/drawing/2014/main" id="{BAAD53D4-5D6C-48A2-A41B-5061FDAE992A}"/>
              </a:ext>
            </a:extLst>
          </p:cNvPr>
          <p:cNvSpPr txBox="1"/>
          <p:nvPr/>
        </p:nvSpPr>
        <p:spPr>
          <a:xfrm>
            <a:off x="2060660" y="4458033"/>
            <a:ext cx="970019" cy="338554"/>
          </a:xfrm>
          <a:prstGeom prst="rect">
            <a:avLst/>
          </a:prstGeom>
          <a:solidFill>
            <a:srgbClr val="643585"/>
          </a:solidFill>
        </p:spPr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رموز التدريب</a:t>
            </a:r>
          </a:p>
        </p:txBody>
      </p:sp>
      <p:sp>
        <p:nvSpPr>
          <p:cNvPr id="63" name="مربع نص 62">
            <a:extLst>
              <a:ext uri="{FF2B5EF4-FFF2-40B4-BE49-F238E27FC236}">
                <a16:creationId xmlns:a16="http://schemas.microsoft.com/office/drawing/2014/main" id="{F2E5990A-555E-4A99-BF3E-3BCAC4BF2E49}"/>
              </a:ext>
            </a:extLst>
          </p:cNvPr>
          <p:cNvSpPr txBox="1"/>
          <p:nvPr/>
        </p:nvSpPr>
        <p:spPr>
          <a:xfrm>
            <a:off x="2306759" y="4819763"/>
            <a:ext cx="723920" cy="338554"/>
          </a:xfrm>
          <a:prstGeom prst="rect">
            <a:avLst/>
          </a:prstGeom>
          <a:solidFill>
            <a:srgbClr val="643585"/>
          </a:solidFill>
        </p:spPr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الجامعات</a:t>
            </a:r>
          </a:p>
        </p:txBody>
      </p:sp>
      <p:sp>
        <p:nvSpPr>
          <p:cNvPr id="64" name="مربع نص 63">
            <a:extLst>
              <a:ext uri="{FF2B5EF4-FFF2-40B4-BE49-F238E27FC236}">
                <a16:creationId xmlns:a16="http://schemas.microsoft.com/office/drawing/2014/main" id="{ED79AB35-EBE0-44DB-87B9-2D455E4D12D1}"/>
              </a:ext>
            </a:extLst>
          </p:cNvPr>
          <p:cNvSpPr txBox="1"/>
          <p:nvPr/>
        </p:nvSpPr>
        <p:spPr>
          <a:xfrm>
            <a:off x="4829586" y="5296830"/>
            <a:ext cx="1160205" cy="338603"/>
          </a:xfrm>
          <a:prstGeom prst="rect">
            <a:avLst/>
          </a:prstGeom>
          <a:solidFill>
            <a:srgbClr val="643585"/>
          </a:solidFill>
        </p:spPr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تأمين مركز تدريب</a:t>
            </a:r>
          </a:p>
        </p:txBody>
      </p:sp>
      <p:sp>
        <p:nvSpPr>
          <p:cNvPr id="65" name="مربع نص 64">
            <a:extLst>
              <a:ext uri="{FF2B5EF4-FFF2-40B4-BE49-F238E27FC236}">
                <a16:creationId xmlns:a16="http://schemas.microsoft.com/office/drawing/2014/main" id="{CFD1A023-9E64-4719-85D6-9F6AF411165B}"/>
              </a:ext>
            </a:extLst>
          </p:cNvPr>
          <p:cNvSpPr txBox="1"/>
          <p:nvPr/>
        </p:nvSpPr>
        <p:spPr>
          <a:xfrm>
            <a:off x="5019773" y="5668706"/>
            <a:ext cx="970018" cy="338554"/>
          </a:xfrm>
          <a:prstGeom prst="rect">
            <a:avLst/>
          </a:prstGeom>
          <a:solidFill>
            <a:srgbClr val="643585"/>
          </a:solidFill>
        </p:spPr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طباعة وإعلان</a:t>
            </a:r>
          </a:p>
        </p:txBody>
      </p:sp>
      <p:sp>
        <p:nvSpPr>
          <p:cNvPr id="66" name="مربع نص 65">
            <a:extLst>
              <a:ext uri="{FF2B5EF4-FFF2-40B4-BE49-F238E27FC236}">
                <a16:creationId xmlns:a16="http://schemas.microsoft.com/office/drawing/2014/main" id="{44E9F866-CA13-4F9F-918F-C404663BCF9A}"/>
              </a:ext>
            </a:extLst>
          </p:cNvPr>
          <p:cNvSpPr txBox="1"/>
          <p:nvPr/>
        </p:nvSpPr>
        <p:spPr>
          <a:xfrm>
            <a:off x="4474237" y="6040435"/>
            <a:ext cx="1515554" cy="338554"/>
          </a:xfrm>
          <a:prstGeom prst="rect">
            <a:avLst/>
          </a:prstGeom>
          <a:solidFill>
            <a:srgbClr val="643585"/>
          </a:solidFill>
        </p:spPr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استئجار منصة الكترونية</a:t>
            </a:r>
          </a:p>
        </p:txBody>
      </p:sp>
      <p:sp>
        <p:nvSpPr>
          <p:cNvPr id="67" name="مربع نص 66">
            <a:extLst>
              <a:ext uri="{FF2B5EF4-FFF2-40B4-BE49-F238E27FC236}">
                <a16:creationId xmlns:a16="http://schemas.microsoft.com/office/drawing/2014/main" id="{BAF90CBA-9601-4019-8C6E-9934DC01F49E}"/>
              </a:ext>
            </a:extLst>
          </p:cNvPr>
          <p:cNvSpPr txBox="1"/>
          <p:nvPr/>
        </p:nvSpPr>
        <p:spPr>
          <a:xfrm>
            <a:off x="5019773" y="6412164"/>
            <a:ext cx="970018" cy="338603"/>
          </a:xfrm>
          <a:prstGeom prst="rect">
            <a:avLst/>
          </a:prstGeom>
          <a:solidFill>
            <a:srgbClr val="643585"/>
          </a:solidFill>
        </p:spPr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أجور موظفين</a:t>
            </a:r>
          </a:p>
        </p:txBody>
      </p:sp>
      <p:sp>
        <p:nvSpPr>
          <p:cNvPr id="68" name="Parallelogram 3">
            <a:extLst>
              <a:ext uri="{FF2B5EF4-FFF2-40B4-BE49-F238E27FC236}">
                <a16:creationId xmlns:a16="http://schemas.microsoft.com/office/drawing/2014/main" id="{2581CFF4-E977-41A3-BAD5-50FB62D50274}"/>
              </a:ext>
            </a:extLst>
          </p:cNvPr>
          <p:cNvSpPr/>
          <p:nvPr/>
        </p:nvSpPr>
        <p:spPr>
          <a:xfrm flipH="1">
            <a:off x="13512" y="62563"/>
            <a:ext cx="12178488" cy="6732873"/>
          </a:xfrm>
          <a:prstGeom prst="parallelogram">
            <a:avLst>
              <a:gd name="adj" fmla="val 147420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84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14104255-28AB-47CA-B13E-0BA7C175BC66}"/>
              </a:ext>
            </a:extLst>
          </p:cNvPr>
          <p:cNvSpPr/>
          <p:nvPr/>
        </p:nvSpPr>
        <p:spPr>
          <a:xfrm rot="16200000">
            <a:off x="8182899" y="2848895"/>
            <a:ext cx="6857999" cy="1160205"/>
          </a:xfrm>
          <a:prstGeom prst="rect">
            <a:avLst/>
          </a:prstGeom>
          <a:solidFill>
            <a:srgbClr val="4F2A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80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274AA1C0-9917-4F5B-93E3-6DA48202A7CD}"/>
              </a:ext>
            </a:extLst>
          </p:cNvPr>
          <p:cNvSpPr/>
          <p:nvPr/>
        </p:nvSpPr>
        <p:spPr>
          <a:xfrm rot="16200000">
            <a:off x="-2850485" y="2848895"/>
            <a:ext cx="6857999" cy="1160204"/>
          </a:xfrm>
          <a:prstGeom prst="rect">
            <a:avLst/>
          </a:prstGeom>
          <a:solidFill>
            <a:srgbClr val="4F2A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80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BC75BE4-C42D-45B1-8CBD-0E119069E300}"/>
              </a:ext>
            </a:extLst>
          </p:cNvPr>
          <p:cNvSpPr/>
          <p:nvPr/>
        </p:nvSpPr>
        <p:spPr>
          <a:xfrm>
            <a:off x="1158617" y="0"/>
            <a:ext cx="9873179" cy="863600"/>
          </a:xfrm>
          <a:prstGeom prst="rect">
            <a:avLst/>
          </a:prstGeom>
          <a:solidFill>
            <a:srgbClr val="4F2A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4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6" name="Rectangle: Rounded Corners 19">
            <a:extLst>
              <a:ext uri="{FF2B5EF4-FFF2-40B4-BE49-F238E27FC236}">
                <a16:creationId xmlns:a16="http://schemas.microsoft.com/office/drawing/2014/main" id="{2D2AD934-AEF4-4CB9-8B71-CA8134A80642}"/>
              </a:ext>
            </a:extLst>
          </p:cNvPr>
          <p:cNvSpPr/>
          <p:nvPr/>
        </p:nvSpPr>
        <p:spPr>
          <a:xfrm>
            <a:off x="2590800" y="0"/>
            <a:ext cx="6934200" cy="863600"/>
          </a:xfrm>
          <a:prstGeom prst="roundRect">
            <a:avLst>
              <a:gd name="adj" fmla="val 22906"/>
            </a:avLst>
          </a:prstGeom>
          <a:solidFill>
            <a:schemeClr val="bg1"/>
          </a:solidFill>
          <a:ln>
            <a:noFill/>
          </a:ln>
          <a:effectLst>
            <a:innerShdw blurRad="254000" dist="381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400" b="1" dirty="0">
                <a:solidFill>
                  <a:srgbClr val="4F2A68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مخطط عصير ليمون للرياضيين في الحدائق</a:t>
            </a:r>
          </a:p>
        </p:txBody>
      </p:sp>
      <p:pic>
        <p:nvPicPr>
          <p:cNvPr id="9" name="Picture 2" descr="https://image.slidesharecdn.com/bmyarabicslideshare-170429210504/95/business-model-you-arabic-21-638.jpg?cb=1530969978">
            <a:extLst>
              <a:ext uri="{FF2B5EF4-FFF2-40B4-BE49-F238E27FC236}">
                <a16:creationId xmlns:a16="http://schemas.microsoft.com/office/drawing/2014/main" id="{40B9E586-9C20-488A-9E84-0E19AE4A12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t="11034" r="2323" b="3041"/>
          <a:stretch/>
        </p:blipFill>
        <p:spPr bwMode="auto">
          <a:xfrm>
            <a:off x="1294210" y="1422539"/>
            <a:ext cx="9601993" cy="487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arallelogram 3">
            <a:extLst>
              <a:ext uri="{FF2B5EF4-FFF2-40B4-BE49-F238E27FC236}">
                <a16:creationId xmlns:a16="http://schemas.microsoft.com/office/drawing/2014/main" id="{F9720927-9894-4CEE-8611-D2C9B1E1B6CE}"/>
              </a:ext>
            </a:extLst>
          </p:cNvPr>
          <p:cNvSpPr/>
          <p:nvPr/>
        </p:nvSpPr>
        <p:spPr>
          <a:xfrm flipH="1">
            <a:off x="13512" y="62563"/>
            <a:ext cx="12178488" cy="6732873"/>
          </a:xfrm>
          <a:prstGeom prst="parallelogram">
            <a:avLst>
              <a:gd name="adj" fmla="val 95758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9495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14104255-28AB-47CA-B13E-0BA7C175BC66}"/>
              </a:ext>
            </a:extLst>
          </p:cNvPr>
          <p:cNvSpPr/>
          <p:nvPr/>
        </p:nvSpPr>
        <p:spPr>
          <a:xfrm rot="16200000">
            <a:off x="8182899" y="2848895"/>
            <a:ext cx="6857999" cy="1160205"/>
          </a:xfrm>
          <a:prstGeom prst="rect">
            <a:avLst/>
          </a:prstGeom>
          <a:solidFill>
            <a:srgbClr val="4F2A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80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274AA1C0-9917-4F5B-93E3-6DA48202A7CD}"/>
              </a:ext>
            </a:extLst>
          </p:cNvPr>
          <p:cNvSpPr/>
          <p:nvPr/>
        </p:nvSpPr>
        <p:spPr>
          <a:xfrm rot="16200000">
            <a:off x="-2850485" y="2848895"/>
            <a:ext cx="6857999" cy="1160204"/>
          </a:xfrm>
          <a:prstGeom prst="rect">
            <a:avLst/>
          </a:prstGeom>
          <a:solidFill>
            <a:srgbClr val="4F2A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80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BC75BE4-C42D-45B1-8CBD-0E119069E300}"/>
              </a:ext>
            </a:extLst>
          </p:cNvPr>
          <p:cNvSpPr/>
          <p:nvPr/>
        </p:nvSpPr>
        <p:spPr>
          <a:xfrm>
            <a:off x="1158617" y="0"/>
            <a:ext cx="9873179" cy="863600"/>
          </a:xfrm>
          <a:prstGeom prst="rect">
            <a:avLst/>
          </a:prstGeom>
          <a:solidFill>
            <a:srgbClr val="4F2A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4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6" name="Rectangle: Rounded Corners 19">
            <a:extLst>
              <a:ext uri="{FF2B5EF4-FFF2-40B4-BE49-F238E27FC236}">
                <a16:creationId xmlns:a16="http://schemas.microsoft.com/office/drawing/2014/main" id="{2D2AD934-AEF4-4CB9-8B71-CA8134A80642}"/>
              </a:ext>
            </a:extLst>
          </p:cNvPr>
          <p:cNvSpPr/>
          <p:nvPr/>
        </p:nvSpPr>
        <p:spPr>
          <a:xfrm>
            <a:off x="2818634" y="0"/>
            <a:ext cx="6317088" cy="863600"/>
          </a:xfrm>
          <a:prstGeom prst="roundRect">
            <a:avLst>
              <a:gd name="adj" fmla="val 22906"/>
            </a:avLst>
          </a:prstGeom>
          <a:solidFill>
            <a:schemeClr val="bg1"/>
          </a:solidFill>
          <a:ln>
            <a:noFill/>
          </a:ln>
          <a:effectLst>
            <a:innerShdw blurRad="254000" dist="381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400" b="1" dirty="0">
                <a:solidFill>
                  <a:srgbClr val="4F2A68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نموذج بيع عصائر</a:t>
            </a: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F73E2B82-7DCD-4799-B7F9-34EADA3AF11C}"/>
              </a:ext>
            </a:extLst>
          </p:cNvPr>
          <p:cNvGrpSpPr/>
          <p:nvPr/>
        </p:nvGrpSpPr>
        <p:grpSpPr>
          <a:xfrm>
            <a:off x="1209416" y="863600"/>
            <a:ext cx="9661783" cy="5994400"/>
            <a:chOff x="11007154" y="660397"/>
            <a:chExt cx="8890000" cy="5816597"/>
          </a:xfrm>
        </p:grpSpPr>
        <p:pic>
          <p:nvPicPr>
            <p:cNvPr id="7" name="Picture 2" descr="http://smesworld.com/uploads/images/21%20Juice%20Business_Model_Canvas.jpg">
              <a:extLst>
                <a:ext uri="{FF2B5EF4-FFF2-40B4-BE49-F238E27FC236}">
                  <a16:creationId xmlns:a16="http://schemas.microsoft.com/office/drawing/2014/main" id="{945622C5-29BC-4A22-ACB5-A5E894BA62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9" t="78149" r="1389" b="3332"/>
            <a:stretch/>
          </p:blipFill>
          <p:spPr bwMode="auto">
            <a:xfrm>
              <a:off x="11007154" y="5206997"/>
              <a:ext cx="8890000" cy="1269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smesworld.com/uploads/images/21%20Juice%20Business_Model_Canvas.jpg">
              <a:extLst>
                <a:ext uri="{FF2B5EF4-FFF2-40B4-BE49-F238E27FC236}">
                  <a16:creationId xmlns:a16="http://schemas.microsoft.com/office/drawing/2014/main" id="{F119D59B-A438-4868-949F-7BC87F2F68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9" t="6297" r="1389" b="27406"/>
            <a:stretch/>
          </p:blipFill>
          <p:spPr bwMode="auto">
            <a:xfrm>
              <a:off x="11007154" y="660397"/>
              <a:ext cx="8890000" cy="4546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Parallelogram 3">
            <a:extLst>
              <a:ext uri="{FF2B5EF4-FFF2-40B4-BE49-F238E27FC236}">
                <a16:creationId xmlns:a16="http://schemas.microsoft.com/office/drawing/2014/main" id="{D8808B12-D7F4-420E-8617-316C648472AE}"/>
              </a:ext>
            </a:extLst>
          </p:cNvPr>
          <p:cNvSpPr/>
          <p:nvPr/>
        </p:nvSpPr>
        <p:spPr>
          <a:xfrm flipH="1">
            <a:off x="13512" y="62563"/>
            <a:ext cx="12178488" cy="6732873"/>
          </a:xfrm>
          <a:prstGeom prst="parallelogram">
            <a:avLst>
              <a:gd name="adj" fmla="val 95758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4708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3.bp.blogspot.com/-szklcAbMwPY/V74AsPswpJI/AAAAAAAAEJs/JP_YFiIAjtgUapMNIul3Cnx0RiVudXVqwCLcB/s1600/google-business-model.png">
            <a:extLst>
              <a:ext uri="{FF2B5EF4-FFF2-40B4-BE49-F238E27FC236}">
                <a16:creationId xmlns:a16="http://schemas.microsoft.com/office/drawing/2014/main" id="{8A6B0114-9AB4-4BA0-9B12-C1E87C0B1B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4"/>
          <a:stretch/>
        </p:blipFill>
        <p:spPr bwMode="auto">
          <a:xfrm>
            <a:off x="954088" y="279400"/>
            <a:ext cx="10282237" cy="657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14104255-28AB-47CA-B13E-0BA7C175BC66}"/>
              </a:ext>
            </a:extLst>
          </p:cNvPr>
          <p:cNvSpPr/>
          <p:nvPr/>
        </p:nvSpPr>
        <p:spPr>
          <a:xfrm rot="16200000">
            <a:off x="8182899" y="2848895"/>
            <a:ext cx="6857999" cy="1160205"/>
          </a:xfrm>
          <a:prstGeom prst="rect">
            <a:avLst/>
          </a:prstGeom>
          <a:solidFill>
            <a:srgbClr val="4F2A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80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274AA1C0-9917-4F5B-93E3-6DA48202A7CD}"/>
              </a:ext>
            </a:extLst>
          </p:cNvPr>
          <p:cNvSpPr/>
          <p:nvPr/>
        </p:nvSpPr>
        <p:spPr>
          <a:xfrm rot="16200000">
            <a:off x="-2850485" y="2848895"/>
            <a:ext cx="6857999" cy="1160204"/>
          </a:xfrm>
          <a:prstGeom prst="rect">
            <a:avLst/>
          </a:prstGeom>
          <a:solidFill>
            <a:srgbClr val="4F2A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80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BC75BE4-C42D-45B1-8CBD-0E119069E300}"/>
              </a:ext>
            </a:extLst>
          </p:cNvPr>
          <p:cNvSpPr/>
          <p:nvPr/>
        </p:nvSpPr>
        <p:spPr>
          <a:xfrm>
            <a:off x="1158617" y="0"/>
            <a:ext cx="9873179" cy="863600"/>
          </a:xfrm>
          <a:prstGeom prst="rect">
            <a:avLst/>
          </a:prstGeom>
          <a:solidFill>
            <a:srgbClr val="4F2A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4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6" name="Rectangle: Rounded Corners 19">
            <a:extLst>
              <a:ext uri="{FF2B5EF4-FFF2-40B4-BE49-F238E27FC236}">
                <a16:creationId xmlns:a16="http://schemas.microsoft.com/office/drawing/2014/main" id="{2D2AD934-AEF4-4CB9-8B71-CA8134A80642}"/>
              </a:ext>
            </a:extLst>
          </p:cNvPr>
          <p:cNvSpPr/>
          <p:nvPr/>
        </p:nvSpPr>
        <p:spPr>
          <a:xfrm>
            <a:off x="2818634" y="0"/>
            <a:ext cx="6317088" cy="863600"/>
          </a:xfrm>
          <a:prstGeom prst="roundRect">
            <a:avLst>
              <a:gd name="adj" fmla="val 22906"/>
            </a:avLst>
          </a:prstGeom>
          <a:solidFill>
            <a:schemeClr val="bg1"/>
          </a:solidFill>
          <a:ln>
            <a:noFill/>
          </a:ln>
          <a:effectLst>
            <a:innerShdw blurRad="254000" dist="381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4F2A68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Google Business Model</a:t>
            </a:r>
            <a:endParaRPr lang="ar-SA" sz="4400" b="1" dirty="0">
              <a:solidFill>
                <a:srgbClr val="4F2A68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7" name="Parallelogram 3">
            <a:extLst>
              <a:ext uri="{FF2B5EF4-FFF2-40B4-BE49-F238E27FC236}">
                <a16:creationId xmlns:a16="http://schemas.microsoft.com/office/drawing/2014/main" id="{B4C74BEA-C310-490A-AEE6-5F2BAF0C80E8}"/>
              </a:ext>
            </a:extLst>
          </p:cNvPr>
          <p:cNvSpPr/>
          <p:nvPr/>
        </p:nvSpPr>
        <p:spPr>
          <a:xfrm flipH="1">
            <a:off x="13512" y="62563"/>
            <a:ext cx="12178488" cy="6732873"/>
          </a:xfrm>
          <a:prstGeom prst="parallelogram">
            <a:avLst>
              <a:gd name="adj" fmla="val 95758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7103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14104255-28AB-47CA-B13E-0BA7C175BC66}"/>
              </a:ext>
            </a:extLst>
          </p:cNvPr>
          <p:cNvSpPr/>
          <p:nvPr/>
        </p:nvSpPr>
        <p:spPr>
          <a:xfrm rot="16200000">
            <a:off x="8182899" y="2848895"/>
            <a:ext cx="6857999" cy="1160205"/>
          </a:xfrm>
          <a:prstGeom prst="rect">
            <a:avLst/>
          </a:prstGeom>
          <a:solidFill>
            <a:srgbClr val="4F2A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80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274AA1C0-9917-4F5B-93E3-6DA48202A7CD}"/>
              </a:ext>
            </a:extLst>
          </p:cNvPr>
          <p:cNvSpPr/>
          <p:nvPr/>
        </p:nvSpPr>
        <p:spPr>
          <a:xfrm rot="16200000">
            <a:off x="-2850485" y="2848895"/>
            <a:ext cx="6857999" cy="1160204"/>
          </a:xfrm>
          <a:prstGeom prst="rect">
            <a:avLst/>
          </a:prstGeom>
          <a:solidFill>
            <a:srgbClr val="4F2A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80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BC75BE4-C42D-45B1-8CBD-0E119069E300}"/>
              </a:ext>
            </a:extLst>
          </p:cNvPr>
          <p:cNvSpPr/>
          <p:nvPr/>
        </p:nvSpPr>
        <p:spPr>
          <a:xfrm>
            <a:off x="1158617" y="0"/>
            <a:ext cx="9873179" cy="863600"/>
          </a:xfrm>
          <a:prstGeom prst="rect">
            <a:avLst/>
          </a:prstGeom>
          <a:solidFill>
            <a:srgbClr val="4F2A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4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6" name="Rectangle: Rounded Corners 19">
            <a:extLst>
              <a:ext uri="{FF2B5EF4-FFF2-40B4-BE49-F238E27FC236}">
                <a16:creationId xmlns:a16="http://schemas.microsoft.com/office/drawing/2014/main" id="{2D2AD934-AEF4-4CB9-8B71-CA8134A80642}"/>
              </a:ext>
            </a:extLst>
          </p:cNvPr>
          <p:cNvSpPr/>
          <p:nvPr/>
        </p:nvSpPr>
        <p:spPr>
          <a:xfrm>
            <a:off x="2818634" y="0"/>
            <a:ext cx="6317088" cy="863600"/>
          </a:xfrm>
          <a:prstGeom prst="roundRect">
            <a:avLst>
              <a:gd name="adj" fmla="val 22906"/>
            </a:avLst>
          </a:prstGeom>
          <a:solidFill>
            <a:schemeClr val="bg1"/>
          </a:solidFill>
          <a:ln>
            <a:noFill/>
          </a:ln>
          <a:effectLst>
            <a:innerShdw blurRad="254000" dist="381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4F2A68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Twitter Business Model</a:t>
            </a:r>
            <a:endParaRPr lang="ar-SA" sz="4400" b="1" dirty="0">
              <a:solidFill>
                <a:srgbClr val="4F2A68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7" name="Picture 2" descr="ØµÙØ±Ø© Ø°Ø§Øª ØµÙØ©">
            <a:extLst>
              <a:ext uri="{FF2B5EF4-FFF2-40B4-BE49-F238E27FC236}">
                <a16:creationId xmlns:a16="http://schemas.microsoft.com/office/drawing/2014/main" id="{28CD3B19-47F5-452A-8CB5-A0DD6C9785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" t="8889" r="2559" b="4445"/>
          <a:stretch/>
        </p:blipFill>
        <p:spPr bwMode="auto">
          <a:xfrm>
            <a:off x="1158617" y="753427"/>
            <a:ext cx="9873178" cy="610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arallelogram 3">
            <a:extLst>
              <a:ext uri="{FF2B5EF4-FFF2-40B4-BE49-F238E27FC236}">
                <a16:creationId xmlns:a16="http://schemas.microsoft.com/office/drawing/2014/main" id="{40F0D191-5095-4DA3-90BE-1A96209DC6E6}"/>
              </a:ext>
            </a:extLst>
          </p:cNvPr>
          <p:cNvSpPr/>
          <p:nvPr/>
        </p:nvSpPr>
        <p:spPr>
          <a:xfrm flipH="1">
            <a:off x="13512" y="62563"/>
            <a:ext cx="12178488" cy="6732873"/>
          </a:xfrm>
          <a:prstGeom prst="parallelogram">
            <a:avLst>
              <a:gd name="adj" fmla="val 95758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2097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14104255-28AB-47CA-B13E-0BA7C175BC66}"/>
              </a:ext>
            </a:extLst>
          </p:cNvPr>
          <p:cNvSpPr/>
          <p:nvPr/>
        </p:nvSpPr>
        <p:spPr>
          <a:xfrm rot="16200000">
            <a:off x="8182899" y="2848895"/>
            <a:ext cx="6857999" cy="1160205"/>
          </a:xfrm>
          <a:prstGeom prst="rect">
            <a:avLst/>
          </a:prstGeom>
          <a:solidFill>
            <a:srgbClr val="4F2A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80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274AA1C0-9917-4F5B-93E3-6DA48202A7CD}"/>
              </a:ext>
            </a:extLst>
          </p:cNvPr>
          <p:cNvSpPr/>
          <p:nvPr/>
        </p:nvSpPr>
        <p:spPr>
          <a:xfrm rot="16200000">
            <a:off x="-2850485" y="2848895"/>
            <a:ext cx="6857999" cy="1160204"/>
          </a:xfrm>
          <a:prstGeom prst="rect">
            <a:avLst/>
          </a:prstGeom>
          <a:solidFill>
            <a:srgbClr val="4F2A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80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BC75BE4-C42D-45B1-8CBD-0E119069E300}"/>
              </a:ext>
            </a:extLst>
          </p:cNvPr>
          <p:cNvSpPr/>
          <p:nvPr/>
        </p:nvSpPr>
        <p:spPr>
          <a:xfrm>
            <a:off x="1158617" y="0"/>
            <a:ext cx="9873179" cy="863600"/>
          </a:xfrm>
          <a:prstGeom prst="rect">
            <a:avLst/>
          </a:prstGeom>
          <a:solidFill>
            <a:srgbClr val="4F2A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4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6" name="Rectangle: Rounded Corners 19">
            <a:extLst>
              <a:ext uri="{FF2B5EF4-FFF2-40B4-BE49-F238E27FC236}">
                <a16:creationId xmlns:a16="http://schemas.microsoft.com/office/drawing/2014/main" id="{2D2AD934-AEF4-4CB9-8B71-CA8134A80642}"/>
              </a:ext>
            </a:extLst>
          </p:cNvPr>
          <p:cNvSpPr/>
          <p:nvPr/>
        </p:nvSpPr>
        <p:spPr>
          <a:xfrm>
            <a:off x="2818634" y="0"/>
            <a:ext cx="6630166" cy="863600"/>
          </a:xfrm>
          <a:prstGeom prst="roundRect">
            <a:avLst>
              <a:gd name="adj" fmla="val 22906"/>
            </a:avLst>
          </a:prstGeom>
          <a:solidFill>
            <a:schemeClr val="bg1"/>
          </a:solidFill>
          <a:ln>
            <a:noFill/>
          </a:ln>
          <a:effectLst>
            <a:innerShdw blurRad="254000" dist="381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4F2A68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LinkedIn Business Model</a:t>
            </a:r>
            <a:endParaRPr lang="ar-SA" sz="4400" b="1" dirty="0">
              <a:solidFill>
                <a:srgbClr val="4F2A68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9" name="Picture 2" descr="https://1.bp.blogspot.com/-Fzj6wBzeX08/V74ArA6LB9I/AAAAAAAAEJo/NANsW1h2qQoPPwm_s0jOLFe7mmnt5XPFACLcB/s1600/linkedin-business-model.png">
            <a:extLst>
              <a:ext uri="{FF2B5EF4-FFF2-40B4-BE49-F238E27FC236}">
                <a16:creationId xmlns:a16="http://schemas.microsoft.com/office/drawing/2014/main" id="{04602BDB-0C33-4FB6-8273-15E211EC25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" t="8591" r="3388" b="4376"/>
          <a:stretch/>
        </p:blipFill>
        <p:spPr bwMode="auto">
          <a:xfrm>
            <a:off x="1176578" y="783223"/>
            <a:ext cx="9855218" cy="607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arallelogram 3">
            <a:extLst>
              <a:ext uri="{FF2B5EF4-FFF2-40B4-BE49-F238E27FC236}">
                <a16:creationId xmlns:a16="http://schemas.microsoft.com/office/drawing/2014/main" id="{4C180B7E-4B2A-482A-8729-B2245F5E6D87}"/>
              </a:ext>
            </a:extLst>
          </p:cNvPr>
          <p:cNvSpPr/>
          <p:nvPr/>
        </p:nvSpPr>
        <p:spPr>
          <a:xfrm flipH="1">
            <a:off x="13512" y="62563"/>
            <a:ext cx="12178488" cy="6732873"/>
          </a:xfrm>
          <a:prstGeom prst="parallelogram">
            <a:avLst>
              <a:gd name="adj" fmla="val 95758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2585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14104255-28AB-47CA-B13E-0BA7C175BC66}"/>
              </a:ext>
            </a:extLst>
          </p:cNvPr>
          <p:cNvSpPr/>
          <p:nvPr/>
        </p:nvSpPr>
        <p:spPr>
          <a:xfrm rot="16200000">
            <a:off x="8182899" y="2848895"/>
            <a:ext cx="6857999" cy="1160205"/>
          </a:xfrm>
          <a:prstGeom prst="rect">
            <a:avLst/>
          </a:prstGeom>
          <a:solidFill>
            <a:srgbClr val="4F2A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80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274AA1C0-9917-4F5B-93E3-6DA48202A7CD}"/>
              </a:ext>
            </a:extLst>
          </p:cNvPr>
          <p:cNvSpPr/>
          <p:nvPr/>
        </p:nvSpPr>
        <p:spPr>
          <a:xfrm rot="16200000">
            <a:off x="-2850485" y="2848895"/>
            <a:ext cx="6857999" cy="1160204"/>
          </a:xfrm>
          <a:prstGeom prst="rect">
            <a:avLst/>
          </a:prstGeom>
          <a:solidFill>
            <a:srgbClr val="4F2A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80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BC75BE4-C42D-45B1-8CBD-0E119069E300}"/>
              </a:ext>
            </a:extLst>
          </p:cNvPr>
          <p:cNvSpPr/>
          <p:nvPr/>
        </p:nvSpPr>
        <p:spPr>
          <a:xfrm>
            <a:off x="1158617" y="0"/>
            <a:ext cx="9873179" cy="863600"/>
          </a:xfrm>
          <a:prstGeom prst="rect">
            <a:avLst/>
          </a:prstGeom>
          <a:solidFill>
            <a:srgbClr val="4F2A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4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6" name="Rectangle: Rounded Corners 19">
            <a:extLst>
              <a:ext uri="{FF2B5EF4-FFF2-40B4-BE49-F238E27FC236}">
                <a16:creationId xmlns:a16="http://schemas.microsoft.com/office/drawing/2014/main" id="{2D2AD934-AEF4-4CB9-8B71-CA8134A80642}"/>
              </a:ext>
            </a:extLst>
          </p:cNvPr>
          <p:cNvSpPr/>
          <p:nvPr/>
        </p:nvSpPr>
        <p:spPr>
          <a:xfrm>
            <a:off x="2616199" y="0"/>
            <a:ext cx="7255391" cy="863600"/>
          </a:xfrm>
          <a:prstGeom prst="roundRect">
            <a:avLst>
              <a:gd name="adj" fmla="val 22906"/>
            </a:avLst>
          </a:prstGeom>
          <a:solidFill>
            <a:schemeClr val="bg1"/>
          </a:solidFill>
          <a:ln>
            <a:noFill/>
          </a:ln>
          <a:effectLst>
            <a:innerShdw blurRad="254000" dist="381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4F2A68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Coca Cola Business Model</a:t>
            </a:r>
            <a:endParaRPr lang="ar-SA" sz="4400" b="1" dirty="0">
              <a:solidFill>
                <a:srgbClr val="4F2A68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7" name="Picture 4" descr="ØµÙØ±Ø© Ø°Ø§Øª ØµÙØ©">
            <a:extLst>
              <a:ext uri="{FF2B5EF4-FFF2-40B4-BE49-F238E27FC236}">
                <a16:creationId xmlns:a16="http://schemas.microsoft.com/office/drawing/2014/main" id="{9BAA5CE0-0431-4015-85EE-8F454ED3D3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" t="10361" r="3972" b="4074"/>
          <a:stretch/>
        </p:blipFill>
        <p:spPr bwMode="auto">
          <a:xfrm>
            <a:off x="1828800" y="888999"/>
            <a:ext cx="8666523" cy="594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arallelogram 3">
            <a:extLst>
              <a:ext uri="{FF2B5EF4-FFF2-40B4-BE49-F238E27FC236}">
                <a16:creationId xmlns:a16="http://schemas.microsoft.com/office/drawing/2014/main" id="{FBA4F47C-2F88-4545-9EC9-F51F6D2B268B}"/>
              </a:ext>
            </a:extLst>
          </p:cNvPr>
          <p:cNvSpPr/>
          <p:nvPr/>
        </p:nvSpPr>
        <p:spPr>
          <a:xfrm flipH="1">
            <a:off x="13512" y="62563"/>
            <a:ext cx="12178488" cy="6732873"/>
          </a:xfrm>
          <a:prstGeom prst="parallelogram">
            <a:avLst>
              <a:gd name="adj" fmla="val 95758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3715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14104255-28AB-47CA-B13E-0BA7C175BC66}"/>
              </a:ext>
            </a:extLst>
          </p:cNvPr>
          <p:cNvSpPr/>
          <p:nvPr/>
        </p:nvSpPr>
        <p:spPr>
          <a:xfrm rot="16200000">
            <a:off x="8182899" y="2848895"/>
            <a:ext cx="6857999" cy="1160205"/>
          </a:xfrm>
          <a:prstGeom prst="rect">
            <a:avLst/>
          </a:prstGeom>
          <a:solidFill>
            <a:srgbClr val="4F2A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80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274AA1C0-9917-4F5B-93E3-6DA48202A7CD}"/>
              </a:ext>
            </a:extLst>
          </p:cNvPr>
          <p:cNvSpPr/>
          <p:nvPr/>
        </p:nvSpPr>
        <p:spPr>
          <a:xfrm rot="16200000">
            <a:off x="-2850485" y="2848895"/>
            <a:ext cx="6857999" cy="1160204"/>
          </a:xfrm>
          <a:prstGeom prst="rect">
            <a:avLst/>
          </a:prstGeom>
          <a:solidFill>
            <a:srgbClr val="4F2A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80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BC75BE4-C42D-45B1-8CBD-0E119069E300}"/>
              </a:ext>
            </a:extLst>
          </p:cNvPr>
          <p:cNvSpPr/>
          <p:nvPr/>
        </p:nvSpPr>
        <p:spPr>
          <a:xfrm>
            <a:off x="1158617" y="0"/>
            <a:ext cx="9873179" cy="863600"/>
          </a:xfrm>
          <a:prstGeom prst="rect">
            <a:avLst/>
          </a:prstGeom>
          <a:solidFill>
            <a:srgbClr val="4F2A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4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6" name="Rectangle: Rounded Corners 19">
            <a:extLst>
              <a:ext uri="{FF2B5EF4-FFF2-40B4-BE49-F238E27FC236}">
                <a16:creationId xmlns:a16="http://schemas.microsoft.com/office/drawing/2014/main" id="{2D2AD934-AEF4-4CB9-8B71-CA8134A80642}"/>
              </a:ext>
            </a:extLst>
          </p:cNvPr>
          <p:cNvSpPr/>
          <p:nvPr/>
        </p:nvSpPr>
        <p:spPr>
          <a:xfrm>
            <a:off x="2616199" y="0"/>
            <a:ext cx="7255391" cy="863600"/>
          </a:xfrm>
          <a:prstGeom prst="roundRect">
            <a:avLst>
              <a:gd name="adj" fmla="val 22906"/>
            </a:avLst>
          </a:prstGeom>
          <a:solidFill>
            <a:schemeClr val="bg1"/>
          </a:solidFill>
          <a:ln>
            <a:noFill/>
          </a:ln>
          <a:effectLst>
            <a:innerShdw blurRad="254000" dist="381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4F2A68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Skype Business Model</a:t>
            </a:r>
            <a:endParaRPr lang="ar-SA" sz="4400" b="1" dirty="0">
              <a:solidFill>
                <a:srgbClr val="4F2A68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8" name="Picture 2" descr="https://4.bp.blogspot.com/-YUH3T6Sy4PI/V74AlgLZZVI/AAAAAAAAEJU/GbYCskj6lpUjYNjPgxCrZYD1XMXxUhWaQCLcB/s1600/business-model-canvas-101-24-638.jpg">
            <a:extLst>
              <a:ext uri="{FF2B5EF4-FFF2-40B4-BE49-F238E27FC236}">
                <a16:creationId xmlns:a16="http://schemas.microsoft.com/office/drawing/2014/main" id="{4BE11693-3736-49AF-A672-B494640A06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" t="9609" r="1982" b="3170"/>
          <a:stretch/>
        </p:blipFill>
        <p:spPr bwMode="auto">
          <a:xfrm>
            <a:off x="1692790" y="863596"/>
            <a:ext cx="8788400" cy="599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arallelogram 3">
            <a:extLst>
              <a:ext uri="{FF2B5EF4-FFF2-40B4-BE49-F238E27FC236}">
                <a16:creationId xmlns:a16="http://schemas.microsoft.com/office/drawing/2014/main" id="{78AB7584-04A0-4510-8171-69F87A3581E9}"/>
              </a:ext>
            </a:extLst>
          </p:cNvPr>
          <p:cNvSpPr/>
          <p:nvPr/>
        </p:nvSpPr>
        <p:spPr>
          <a:xfrm flipH="1">
            <a:off x="13512" y="62563"/>
            <a:ext cx="12178488" cy="6732873"/>
          </a:xfrm>
          <a:prstGeom prst="parallelogram">
            <a:avLst>
              <a:gd name="adj" fmla="val 95758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1359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14104255-28AB-47CA-B13E-0BA7C175BC66}"/>
              </a:ext>
            </a:extLst>
          </p:cNvPr>
          <p:cNvSpPr/>
          <p:nvPr/>
        </p:nvSpPr>
        <p:spPr>
          <a:xfrm rot="16200000">
            <a:off x="8182899" y="2848895"/>
            <a:ext cx="6857999" cy="1160205"/>
          </a:xfrm>
          <a:prstGeom prst="rect">
            <a:avLst/>
          </a:prstGeom>
          <a:solidFill>
            <a:srgbClr val="4F2A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80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274AA1C0-9917-4F5B-93E3-6DA48202A7CD}"/>
              </a:ext>
            </a:extLst>
          </p:cNvPr>
          <p:cNvSpPr/>
          <p:nvPr/>
        </p:nvSpPr>
        <p:spPr>
          <a:xfrm rot="16200000">
            <a:off x="-2850485" y="2848895"/>
            <a:ext cx="6857999" cy="1160204"/>
          </a:xfrm>
          <a:prstGeom prst="rect">
            <a:avLst/>
          </a:prstGeom>
          <a:solidFill>
            <a:srgbClr val="4F2A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80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BC75BE4-C42D-45B1-8CBD-0E119069E300}"/>
              </a:ext>
            </a:extLst>
          </p:cNvPr>
          <p:cNvSpPr/>
          <p:nvPr/>
        </p:nvSpPr>
        <p:spPr>
          <a:xfrm>
            <a:off x="1158617" y="0"/>
            <a:ext cx="9873179" cy="863600"/>
          </a:xfrm>
          <a:prstGeom prst="rect">
            <a:avLst/>
          </a:prstGeom>
          <a:solidFill>
            <a:srgbClr val="4F2A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4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6" name="Rectangle: Rounded Corners 19">
            <a:extLst>
              <a:ext uri="{FF2B5EF4-FFF2-40B4-BE49-F238E27FC236}">
                <a16:creationId xmlns:a16="http://schemas.microsoft.com/office/drawing/2014/main" id="{2D2AD934-AEF4-4CB9-8B71-CA8134A80642}"/>
              </a:ext>
            </a:extLst>
          </p:cNvPr>
          <p:cNvSpPr/>
          <p:nvPr/>
        </p:nvSpPr>
        <p:spPr>
          <a:xfrm>
            <a:off x="1473199" y="0"/>
            <a:ext cx="9262025" cy="863600"/>
          </a:xfrm>
          <a:prstGeom prst="roundRect">
            <a:avLst>
              <a:gd name="adj" fmla="val 22906"/>
            </a:avLst>
          </a:prstGeom>
          <a:solidFill>
            <a:schemeClr val="bg1"/>
          </a:solidFill>
          <a:ln>
            <a:noFill/>
          </a:ln>
          <a:effectLst>
            <a:innerShdw blurRad="254000" dist="381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4F2A68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Personal Planning  Business Model</a:t>
            </a:r>
            <a:endParaRPr lang="ar-SA" sz="4400" b="1" dirty="0">
              <a:solidFill>
                <a:srgbClr val="4F2A68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E4A06D7-49E7-41E3-AEC7-3FA0AF4ED6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0" t="4422" r="22813" b="3867"/>
          <a:stretch/>
        </p:blipFill>
        <p:spPr>
          <a:xfrm>
            <a:off x="990600" y="764797"/>
            <a:ext cx="10111045" cy="6093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id="{B0EEDE3A-FDB4-46B4-AAD0-35BA58A6A8E8}"/>
              </a:ext>
            </a:extLst>
          </p:cNvPr>
          <p:cNvSpPr/>
          <p:nvPr/>
        </p:nvSpPr>
        <p:spPr>
          <a:xfrm>
            <a:off x="8941980" y="2545972"/>
            <a:ext cx="2107825" cy="1124650"/>
          </a:xfrm>
          <a:prstGeom prst="cloudCallou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4F2A68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من الذين تساعدهم؟</a:t>
            </a:r>
          </a:p>
        </p:txBody>
      </p:sp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id="{E1E2B36B-B0E6-460F-878F-C55F5FD59336}"/>
              </a:ext>
            </a:extLst>
          </p:cNvPr>
          <p:cNvSpPr/>
          <p:nvPr/>
        </p:nvSpPr>
        <p:spPr>
          <a:xfrm>
            <a:off x="7252353" y="1793498"/>
            <a:ext cx="1727316" cy="1124650"/>
          </a:xfrm>
          <a:prstGeom prst="cloudCallou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4F2A68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كيف تتفاعل ؟</a:t>
            </a:r>
          </a:p>
        </p:txBody>
      </p:sp>
      <p:sp>
        <p:nvSpPr>
          <p:cNvPr id="11" name="فقاعة التفكير: على شكل سحابة 10">
            <a:extLst>
              <a:ext uri="{FF2B5EF4-FFF2-40B4-BE49-F238E27FC236}">
                <a16:creationId xmlns:a16="http://schemas.microsoft.com/office/drawing/2014/main" id="{DC8D37D4-C8E4-41DD-8FD7-A11F722D4260}"/>
              </a:ext>
            </a:extLst>
          </p:cNvPr>
          <p:cNvSpPr/>
          <p:nvPr/>
        </p:nvSpPr>
        <p:spPr>
          <a:xfrm>
            <a:off x="5182293" y="2276828"/>
            <a:ext cx="1843836" cy="1124650"/>
          </a:xfrm>
          <a:prstGeom prst="cloudCallou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4F2A68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كيف تساعد ؟</a:t>
            </a:r>
          </a:p>
        </p:txBody>
      </p:sp>
      <p:sp>
        <p:nvSpPr>
          <p:cNvPr id="12" name="فقاعة التفكير: على شكل سحابة 11">
            <a:extLst>
              <a:ext uri="{FF2B5EF4-FFF2-40B4-BE49-F238E27FC236}">
                <a16:creationId xmlns:a16="http://schemas.microsoft.com/office/drawing/2014/main" id="{7C1D3E8C-EC47-4413-AE2D-F42C63F65752}"/>
              </a:ext>
            </a:extLst>
          </p:cNvPr>
          <p:cNvSpPr/>
          <p:nvPr/>
        </p:nvSpPr>
        <p:spPr>
          <a:xfrm>
            <a:off x="3174123" y="1954171"/>
            <a:ext cx="1985443" cy="935547"/>
          </a:xfrm>
          <a:prstGeom prst="cloudCallou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4F2A68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ما تفعله ؟</a:t>
            </a:r>
          </a:p>
        </p:txBody>
      </p:sp>
      <p:sp>
        <p:nvSpPr>
          <p:cNvPr id="13" name="فقاعة التفكير: على شكل سحابة 12">
            <a:extLst>
              <a:ext uri="{FF2B5EF4-FFF2-40B4-BE49-F238E27FC236}">
                <a16:creationId xmlns:a16="http://schemas.microsoft.com/office/drawing/2014/main" id="{C2FDDB2D-FCE9-4D0D-ADC3-42C46E87DB55}"/>
              </a:ext>
            </a:extLst>
          </p:cNvPr>
          <p:cNvSpPr/>
          <p:nvPr/>
        </p:nvSpPr>
        <p:spPr>
          <a:xfrm>
            <a:off x="1122196" y="2913696"/>
            <a:ext cx="2027984" cy="1035079"/>
          </a:xfrm>
          <a:prstGeom prst="cloudCallou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4F2A68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من يساعدك ؟</a:t>
            </a:r>
          </a:p>
        </p:txBody>
      </p:sp>
      <p:sp>
        <p:nvSpPr>
          <p:cNvPr id="14" name="فقاعة التفكير: على شكل سحابة 13">
            <a:extLst>
              <a:ext uri="{FF2B5EF4-FFF2-40B4-BE49-F238E27FC236}">
                <a16:creationId xmlns:a16="http://schemas.microsoft.com/office/drawing/2014/main" id="{BCFE312A-EE54-4ED4-B1EB-1306CC1C8D8E}"/>
              </a:ext>
            </a:extLst>
          </p:cNvPr>
          <p:cNvSpPr/>
          <p:nvPr/>
        </p:nvSpPr>
        <p:spPr>
          <a:xfrm>
            <a:off x="3150180" y="3682866"/>
            <a:ext cx="1985443" cy="1322925"/>
          </a:xfrm>
          <a:prstGeom prst="cloudCallou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4F2A68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من أنت؟</a:t>
            </a:r>
            <a:br>
              <a:rPr lang="ar-SA" sz="3200" b="1" dirty="0">
                <a:solidFill>
                  <a:srgbClr val="4F2A68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</a:br>
            <a:r>
              <a:rPr lang="ar-SA" sz="3200" b="1" dirty="0">
                <a:solidFill>
                  <a:srgbClr val="4F2A68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ما تملك ؟</a:t>
            </a:r>
          </a:p>
        </p:txBody>
      </p:sp>
      <p:sp>
        <p:nvSpPr>
          <p:cNvPr id="15" name="فقاعة التفكير: على شكل سحابة 14">
            <a:extLst>
              <a:ext uri="{FF2B5EF4-FFF2-40B4-BE49-F238E27FC236}">
                <a16:creationId xmlns:a16="http://schemas.microsoft.com/office/drawing/2014/main" id="{C123079E-CA19-4D25-8013-5DD0EB3C707C}"/>
              </a:ext>
            </a:extLst>
          </p:cNvPr>
          <p:cNvSpPr/>
          <p:nvPr/>
        </p:nvSpPr>
        <p:spPr>
          <a:xfrm>
            <a:off x="7895614" y="5516718"/>
            <a:ext cx="2027984" cy="1011081"/>
          </a:xfrm>
          <a:prstGeom prst="cloudCallou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4F2A68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ما تجنيه ؟</a:t>
            </a:r>
          </a:p>
        </p:txBody>
      </p:sp>
      <p:sp>
        <p:nvSpPr>
          <p:cNvPr id="16" name="فقاعة التفكير: على شكل سحابة 15">
            <a:extLst>
              <a:ext uri="{FF2B5EF4-FFF2-40B4-BE49-F238E27FC236}">
                <a16:creationId xmlns:a16="http://schemas.microsoft.com/office/drawing/2014/main" id="{E570CBE0-A6D8-444C-B08E-02433441715B}"/>
              </a:ext>
            </a:extLst>
          </p:cNvPr>
          <p:cNvSpPr/>
          <p:nvPr/>
        </p:nvSpPr>
        <p:spPr>
          <a:xfrm>
            <a:off x="2660575" y="5516719"/>
            <a:ext cx="2027984" cy="1035078"/>
          </a:xfrm>
          <a:prstGeom prst="cloudCallou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4F2A68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ما تعطيه ؟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73FCA223-B25E-4B89-98C3-0E373D53B1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72548" y1="8594" x2="72548" y2="8594"/>
                        <a14:backgroundMark x1="96047" y1="7682" x2="16179" y2="6901"/>
                        <a14:backgroundMark x1="3148" y1="9505" x2="92387" y2="4688"/>
                        <a14:backgroundMark x1="2928" y1="3385" x2="3367" y2="10286"/>
                        <a14:backgroundMark x1="8199" y1="3906" x2="33895" y2="9896"/>
                        <a14:backgroundMark x1="37042" y1="9896" x2="85652" y2="6380"/>
                        <a14:backgroundMark x1="98463" y1="89453" x2="1245" y2="96354"/>
                        <a14:backgroundMark x1="732" y1="89974" x2="96779" y2="97266"/>
                        <a14:backgroundMark x1="28331" y1="21484" x2="2635" y2="21875"/>
                        <a14:backgroundMark x1="2635" y1="25391" x2="28551" y2="18490"/>
                        <a14:backgroundMark x1="26867" y1="27083" x2="2635" y2="19792"/>
                        <a14:backgroundMark x1="7247" y1="16797" x2="16911" y2="24089"/>
                        <a14:backgroundMark x1="14788" y1="18490" x2="4100" y2="24089"/>
                      </a14:backgroundRemoval>
                    </a14:imgEffect>
                  </a14:imgLayer>
                </a14:imgProps>
              </a:ext>
            </a:extLst>
          </a:blip>
          <a:srcRect l="8952" t="38163" r="81763" b="35542"/>
          <a:stretch/>
        </p:blipFill>
        <p:spPr>
          <a:xfrm>
            <a:off x="9069650" y="809829"/>
            <a:ext cx="1160205" cy="1847319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39BAF7CA-3292-4780-9554-27CF351B3F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72548" y1="8594" x2="72548" y2="8594"/>
                        <a14:backgroundMark x1="96047" y1="7682" x2="16179" y2="6901"/>
                        <a14:backgroundMark x1="3148" y1="9505" x2="92387" y2="4688"/>
                        <a14:backgroundMark x1="2928" y1="3385" x2="3367" y2="10286"/>
                        <a14:backgroundMark x1="8199" y1="3906" x2="33895" y2="9896"/>
                        <a14:backgroundMark x1="37042" y1="9896" x2="85652" y2="6380"/>
                        <a14:backgroundMark x1="98463" y1="89453" x2="1245" y2="96354"/>
                        <a14:backgroundMark x1="732" y1="89974" x2="96779" y2="97266"/>
                        <a14:backgroundMark x1="28331" y1="21484" x2="2635" y2="21875"/>
                        <a14:backgroundMark x1="2635" y1="25391" x2="28551" y2="18490"/>
                        <a14:backgroundMark x1="26867" y1="27083" x2="2635" y2="19792"/>
                        <a14:backgroundMark x1="7247" y1="16797" x2="16911" y2="24089"/>
                        <a14:backgroundMark x1="14788" y1="18490" x2="4100" y2="24089"/>
                      </a14:backgroundRemoval>
                    </a14:imgEffect>
                  </a14:imgLayer>
                </a14:imgProps>
              </a:ext>
            </a:extLst>
          </a:blip>
          <a:srcRect l="28432" t="40542" r="61658" b="34101"/>
          <a:stretch/>
        </p:blipFill>
        <p:spPr>
          <a:xfrm>
            <a:off x="7071730" y="3035405"/>
            <a:ext cx="941410" cy="1354218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56558E64-830E-49EB-B098-DEAA08B959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72548" y1="8594" x2="72548" y2="8594"/>
                        <a14:backgroundMark x1="96047" y1="7682" x2="16179" y2="6901"/>
                        <a14:backgroundMark x1="3148" y1="9505" x2="92387" y2="4688"/>
                        <a14:backgroundMark x1="2928" y1="3385" x2="3367" y2="10286"/>
                        <a14:backgroundMark x1="8199" y1="3906" x2="33895" y2="9896"/>
                        <a14:backgroundMark x1="37042" y1="9896" x2="85652" y2="6380"/>
                        <a14:backgroundMark x1="98463" y1="89453" x2="1245" y2="96354"/>
                        <a14:backgroundMark x1="732" y1="89974" x2="96779" y2="97266"/>
                        <a14:backgroundMark x1="28331" y1="21484" x2="2635" y2="21875"/>
                        <a14:backgroundMark x1="2635" y1="25391" x2="28551" y2="18490"/>
                        <a14:backgroundMark x1="26867" y1="27083" x2="2635" y2="19792"/>
                        <a14:backgroundMark x1="7247" y1="16797" x2="16911" y2="24089"/>
                        <a14:backgroundMark x1="14788" y1="18490" x2="4100" y2="24089"/>
                      </a14:backgroundRemoval>
                    </a14:imgEffect>
                  </a14:imgLayer>
                </a14:imgProps>
              </a:ext>
            </a:extLst>
          </a:blip>
          <a:srcRect l="89934" t="39754" r="981" b="35645"/>
          <a:stretch/>
        </p:blipFill>
        <p:spPr>
          <a:xfrm>
            <a:off x="1182421" y="5181854"/>
            <a:ext cx="1038408" cy="1580824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2A3A2AF8-88FE-4A6B-A8BD-30B5A0B0B0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72548" y1="8594" x2="72548" y2="8594"/>
                        <a14:backgroundMark x1="96047" y1="7682" x2="16179" y2="6901"/>
                        <a14:backgroundMark x1="3148" y1="9505" x2="92387" y2="4688"/>
                        <a14:backgroundMark x1="2928" y1="3385" x2="3367" y2="10286"/>
                        <a14:backgroundMark x1="8199" y1="3906" x2="33895" y2="9896"/>
                        <a14:backgroundMark x1="37042" y1="9896" x2="85652" y2="6380"/>
                        <a14:backgroundMark x1="98463" y1="89453" x2="1245" y2="96354"/>
                        <a14:backgroundMark x1="732" y1="89974" x2="96779" y2="97266"/>
                        <a14:backgroundMark x1="28331" y1="21484" x2="2635" y2="21875"/>
                        <a14:backgroundMark x1="2635" y1="25391" x2="28551" y2="18490"/>
                        <a14:backgroundMark x1="26867" y1="27083" x2="2635" y2="19792"/>
                        <a14:backgroundMark x1="7247" y1="16797" x2="16911" y2="24089"/>
                        <a14:backgroundMark x1="14788" y1="18490" x2="4100" y2="24089"/>
                      </a14:backgroundRemoval>
                    </a14:imgEffect>
                  </a14:imgLayer>
                </a14:imgProps>
              </a:ext>
            </a:extLst>
          </a:blip>
          <a:srcRect l="80897" t="39949" r="10359" b="34101"/>
          <a:stretch/>
        </p:blipFill>
        <p:spPr>
          <a:xfrm>
            <a:off x="1146555" y="863600"/>
            <a:ext cx="1160204" cy="1935728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14D46DE-FF24-46D3-A0E4-3C5DC11E1E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72548" y1="8594" x2="72548" y2="8594"/>
                        <a14:backgroundMark x1="96047" y1="7682" x2="16179" y2="6901"/>
                        <a14:backgroundMark x1="3148" y1="9505" x2="92387" y2="4688"/>
                        <a14:backgroundMark x1="2928" y1="3385" x2="3367" y2="10286"/>
                        <a14:backgroundMark x1="8199" y1="3906" x2="33895" y2="9896"/>
                        <a14:backgroundMark x1="37042" y1="9896" x2="85652" y2="6380"/>
                        <a14:backgroundMark x1="98463" y1="89453" x2="1245" y2="96354"/>
                        <a14:backgroundMark x1="732" y1="89974" x2="96779" y2="97266"/>
                        <a14:backgroundMark x1="28331" y1="21484" x2="2635" y2="21875"/>
                        <a14:backgroundMark x1="2635" y1="25391" x2="28551" y2="18490"/>
                        <a14:backgroundMark x1="26867" y1="27083" x2="2635" y2="19792"/>
                        <a14:backgroundMark x1="7247" y1="16797" x2="16911" y2="24089"/>
                        <a14:backgroundMark x1="14788" y1="18490" x2="4100" y2="24089"/>
                      </a14:backgroundRemoval>
                    </a14:imgEffect>
                  </a14:imgLayer>
                </a14:imgProps>
              </a:ext>
            </a:extLst>
          </a:blip>
          <a:srcRect l="70947" t="39861" r="19142" b="37979"/>
          <a:stretch/>
        </p:blipFill>
        <p:spPr>
          <a:xfrm>
            <a:off x="3125159" y="863600"/>
            <a:ext cx="1214401" cy="116480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18737547-2D24-4447-9A65-5A40A08D44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72548" y1="8594" x2="72548" y2="8594"/>
                        <a14:backgroundMark x1="96047" y1="7682" x2="16179" y2="6901"/>
                        <a14:backgroundMark x1="3148" y1="9505" x2="92387" y2="4688"/>
                        <a14:backgroundMark x1="2928" y1="3385" x2="3367" y2="10286"/>
                        <a14:backgroundMark x1="8199" y1="3906" x2="33895" y2="9896"/>
                        <a14:backgroundMark x1="37042" y1="9896" x2="85652" y2="6380"/>
                        <a14:backgroundMark x1="98463" y1="89453" x2="1245" y2="96354"/>
                        <a14:backgroundMark x1="732" y1="89974" x2="96779" y2="97266"/>
                        <a14:backgroundMark x1="28331" y1="21484" x2="2635" y2="21875"/>
                        <a14:backgroundMark x1="2635" y1="25391" x2="28551" y2="18490"/>
                        <a14:backgroundMark x1="26867" y1="27083" x2="2635" y2="19792"/>
                        <a14:backgroundMark x1="7247" y1="16797" x2="16911" y2="24089"/>
                        <a14:backgroundMark x1="14788" y1="18490" x2="4100" y2="24089"/>
                      </a14:backgroundRemoval>
                    </a14:imgEffect>
                  </a14:imgLayer>
                </a14:imgProps>
              </a:ext>
            </a:extLst>
          </a:blip>
          <a:srcRect l="61065" t="38886" r="28587" b="34101"/>
          <a:stretch/>
        </p:blipFill>
        <p:spPr>
          <a:xfrm>
            <a:off x="3104578" y="2976619"/>
            <a:ext cx="995165" cy="1460571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EF979D3E-6AB5-4706-AC41-FCED1AAF53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72548" y1="8594" x2="72548" y2="8594"/>
                        <a14:backgroundMark x1="96047" y1="7682" x2="16179" y2="6901"/>
                        <a14:backgroundMark x1="3148" y1="9505" x2="92387" y2="4688"/>
                        <a14:backgroundMark x1="2928" y1="3385" x2="3367" y2="10286"/>
                        <a14:backgroundMark x1="8199" y1="3906" x2="33895" y2="9896"/>
                        <a14:backgroundMark x1="37042" y1="9896" x2="85652" y2="6380"/>
                        <a14:backgroundMark x1="98463" y1="89453" x2="1245" y2="96354"/>
                        <a14:backgroundMark x1="732" y1="89974" x2="96779" y2="97266"/>
                        <a14:backgroundMark x1="28331" y1="21484" x2="2635" y2="21875"/>
                        <a14:backgroundMark x1="2635" y1="25391" x2="28551" y2="18490"/>
                        <a14:backgroundMark x1="26867" y1="27083" x2="2635" y2="19792"/>
                        <a14:backgroundMark x1="7247" y1="16797" x2="16911" y2="24089"/>
                        <a14:backgroundMark x1="14788" y1="18490" x2="4100" y2="24089"/>
                      </a14:backgroundRemoval>
                    </a14:imgEffect>
                  </a14:imgLayer>
                </a14:imgProps>
              </a:ext>
            </a:extLst>
          </a:blip>
          <a:srcRect l="52066" t="37146" r="38607" b="34101"/>
          <a:stretch/>
        </p:blipFill>
        <p:spPr>
          <a:xfrm>
            <a:off x="6083457" y="5158030"/>
            <a:ext cx="942672" cy="1633721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8138913-5EBF-481D-8AC5-3E17891327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72548" y1="8594" x2="72548" y2="8594"/>
                        <a14:backgroundMark x1="96047" y1="7682" x2="16179" y2="6901"/>
                        <a14:backgroundMark x1="3148" y1="9505" x2="92387" y2="4688"/>
                        <a14:backgroundMark x1="2928" y1="3385" x2="3367" y2="10286"/>
                        <a14:backgroundMark x1="8199" y1="3906" x2="33895" y2="9896"/>
                        <a14:backgroundMark x1="37042" y1="9896" x2="85652" y2="6380"/>
                        <a14:backgroundMark x1="98463" y1="89453" x2="1245" y2="96354"/>
                        <a14:backgroundMark x1="732" y1="89974" x2="96779" y2="97266"/>
                        <a14:backgroundMark x1="28331" y1="21484" x2="2635" y2="21875"/>
                        <a14:backgroundMark x1="2635" y1="25391" x2="28551" y2="18490"/>
                        <a14:backgroundMark x1="26867" y1="27083" x2="2635" y2="19792"/>
                        <a14:backgroundMark x1="7247" y1="16797" x2="16911" y2="24089"/>
                        <a14:backgroundMark x1="14788" y1="18490" x2="4100" y2="24089"/>
                      </a14:backgroundRemoval>
                    </a14:imgEffect>
                  </a14:imgLayer>
                </a14:imgProps>
              </a:ext>
            </a:extLst>
          </a:blip>
          <a:srcRect l="38141" t="40776" r="53115" b="34101"/>
          <a:stretch/>
        </p:blipFill>
        <p:spPr>
          <a:xfrm>
            <a:off x="7054751" y="863600"/>
            <a:ext cx="987025" cy="1594280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1B42998F-DAE1-4ED1-BD8A-8A41E7C968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72548" y1="8594" x2="72548" y2="8594"/>
                        <a14:backgroundMark x1="96047" y1="7682" x2="16179" y2="6901"/>
                        <a14:backgroundMark x1="3148" y1="9505" x2="92387" y2="4688"/>
                        <a14:backgroundMark x1="2928" y1="3385" x2="3367" y2="10286"/>
                        <a14:backgroundMark x1="8199" y1="3906" x2="33895" y2="9896"/>
                        <a14:backgroundMark x1="37042" y1="9896" x2="85652" y2="6380"/>
                        <a14:backgroundMark x1="98463" y1="89453" x2="1245" y2="96354"/>
                        <a14:backgroundMark x1="732" y1="89974" x2="96779" y2="97266"/>
                        <a14:backgroundMark x1="28331" y1="21484" x2="2635" y2="21875"/>
                        <a14:backgroundMark x1="2635" y1="25391" x2="28551" y2="18490"/>
                        <a14:backgroundMark x1="26867" y1="27083" x2="2635" y2="19792"/>
                        <a14:backgroundMark x1="7247" y1="16797" x2="16911" y2="24089"/>
                        <a14:backgroundMark x1="14788" y1="18490" x2="4100" y2="24089"/>
                      </a14:backgroundRemoval>
                    </a14:imgEffect>
                  </a14:imgLayer>
                </a14:imgProps>
              </a:ext>
            </a:extLst>
          </a:blip>
          <a:srcRect l="18951" t="38958" r="71575" b="34347"/>
          <a:stretch/>
        </p:blipFill>
        <p:spPr>
          <a:xfrm>
            <a:off x="5083388" y="809830"/>
            <a:ext cx="1078609" cy="1708848"/>
          </a:xfrm>
          <a:prstGeom prst="rect">
            <a:avLst/>
          </a:prstGeom>
        </p:spPr>
      </p:pic>
      <p:sp>
        <p:nvSpPr>
          <p:cNvPr id="26" name="فقاعة التفكير: على شكل سحابة 25">
            <a:extLst>
              <a:ext uri="{FF2B5EF4-FFF2-40B4-BE49-F238E27FC236}">
                <a16:creationId xmlns:a16="http://schemas.microsoft.com/office/drawing/2014/main" id="{61AAEA87-F862-4EF0-BF3D-E45232CF3029}"/>
              </a:ext>
            </a:extLst>
          </p:cNvPr>
          <p:cNvSpPr/>
          <p:nvPr/>
        </p:nvSpPr>
        <p:spPr>
          <a:xfrm>
            <a:off x="6987864" y="3787879"/>
            <a:ext cx="2107825" cy="1244280"/>
          </a:xfrm>
          <a:prstGeom prst="cloudCallou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4F2A68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كيف يعرفونك</a:t>
            </a:r>
            <a:br>
              <a:rPr lang="ar-SA" sz="2400" b="1" dirty="0">
                <a:solidFill>
                  <a:srgbClr val="4F2A68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</a:br>
            <a:r>
              <a:rPr lang="ar-SA" sz="2400" b="1" dirty="0">
                <a:solidFill>
                  <a:srgbClr val="4F2A68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كيف توفر لهم القيمة</a:t>
            </a:r>
          </a:p>
        </p:txBody>
      </p:sp>
      <p:sp>
        <p:nvSpPr>
          <p:cNvPr id="27" name="Parallelogram 3">
            <a:extLst>
              <a:ext uri="{FF2B5EF4-FFF2-40B4-BE49-F238E27FC236}">
                <a16:creationId xmlns:a16="http://schemas.microsoft.com/office/drawing/2014/main" id="{92B75490-032B-4533-9242-6252707766FB}"/>
              </a:ext>
            </a:extLst>
          </p:cNvPr>
          <p:cNvSpPr/>
          <p:nvPr/>
        </p:nvSpPr>
        <p:spPr>
          <a:xfrm flipH="1">
            <a:off x="13512" y="62563"/>
            <a:ext cx="12178488" cy="6732873"/>
          </a:xfrm>
          <a:prstGeom prst="parallelogram">
            <a:avLst>
              <a:gd name="adj" fmla="val 134371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53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7D70F96-5E03-48E9-969A-567F3EE80BA3}"/>
              </a:ext>
            </a:extLst>
          </p:cNvPr>
          <p:cNvSpPr/>
          <p:nvPr/>
        </p:nvSpPr>
        <p:spPr>
          <a:xfrm>
            <a:off x="-212097" y="198638"/>
            <a:ext cx="118044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rgbClr val="00206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Business Model Generation</a:t>
            </a:r>
            <a:endParaRPr lang="ar-SA" sz="7200" b="1" dirty="0">
              <a:solidFill>
                <a:srgbClr val="00206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C93766CB-08C7-4A0C-BAC1-AE0D30709914}"/>
              </a:ext>
            </a:extLst>
          </p:cNvPr>
          <p:cNvGrpSpPr/>
          <p:nvPr/>
        </p:nvGrpSpPr>
        <p:grpSpPr>
          <a:xfrm>
            <a:off x="6455607" y="2175069"/>
            <a:ext cx="4920102" cy="773499"/>
            <a:chOff x="4715722" y="-406417"/>
            <a:chExt cx="7689601" cy="977624"/>
          </a:xfrm>
        </p:grpSpPr>
        <p:sp>
          <p:nvSpPr>
            <p:cNvPr id="9" name="Rectangle: Rounded Corners 19">
              <a:extLst>
                <a:ext uri="{FF2B5EF4-FFF2-40B4-BE49-F238E27FC236}">
                  <a16:creationId xmlns:a16="http://schemas.microsoft.com/office/drawing/2014/main" id="{2CC87D14-07CE-415B-9145-69F3C8BFF935}"/>
                </a:ext>
              </a:extLst>
            </p:cNvPr>
            <p:cNvSpPr/>
            <p:nvPr/>
          </p:nvSpPr>
          <p:spPr>
            <a:xfrm>
              <a:off x="4715722" y="-406417"/>
              <a:ext cx="7689601" cy="931754"/>
            </a:xfrm>
            <a:prstGeom prst="roundRect">
              <a:avLst>
                <a:gd name="adj" fmla="val 22906"/>
              </a:avLst>
            </a:prstGeom>
            <a:solidFill>
              <a:schemeClr val="bg1"/>
            </a:soli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  <p:sp>
          <p:nvSpPr>
            <p:cNvPr id="10" name="Rectangle: Rounded Corners 19">
              <a:extLst>
                <a:ext uri="{FF2B5EF4-FFF2-40B4-BE49-F238E27FC236}">
                  <a16:creationId xmlns:a16="http://schemas.microsoft.com/office/drawing/2014/main" id="{809D7678-5CD6-45A6-91B3-E6D7127111BC}"/>
                </a:ext>
              </a:extLst>
            </p:cNvPr>
            <p:cNvSpPr/>
            <p:nvPr/>
          </p:nvSpPr>
          <p:spPr>
            <a:xfrm>
              <a:off x="4820332" y="-344270"/>
              <a:ext cx="7455789" cy="803545"/>
            </a:xfrm>
            <a:prstGeom prst="roundRect">
              <a:avLst>
                <a:gd name="adj" fmla="val 22906"/>
              </a:avLst>
            </a:prstGeom>
            <a:solidFill>
              <a:srgbClr val="643585">
                <a:alpha val="60000"/>
              </a:srgbClr>
            </a:soli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DAEF7D7-AC53-48AD-A254-9FBB917E6FF5}"/>
                </a:ext>
              </a:extLst>
            </p:cNvPr>
            <p:cNvSpPr txBox="1"/>
            <p:nvPr/>
          </p:nvSpPr>
          <p:spPr>
            <a:xfrm>
              <a:off x="4915010" y="-323489"/>
              <a:ext cx="7002151" cy="894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0">
                <a:defRPr/>
              </a:pPr>
              <a:r>
                <a:rPr lang="ar-SA" sz="4000" b="1" spc="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شرائح العملاء</a:t>
              </a:r>
              <a:endParaRPr lang="en-US" sz="36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CB1B9D57-E0A6-489E-9D5D-F51566F5F2D3}"/>
              </a:ext>
            </a:extLst>
          </p:cNvPr>
          <p:cNvGrpSpPr/>
          <p:nvPr/>
        </p:nvGrpSpPr>
        <p:grpSpPr>
          <a:xfrm>
            <a:off x="6455607" y="3126499"/>
            <a:ext cx="4920102" cy="737207"/>
            <a:chOff x="4715722" y="-406417"/>
            <a:chExt cx="7689601" cy="931754"/>
          </a:xfrm>
        </p:grpSpPr>
        <p:sp>
          <p:nvSpPr>
            <p:cNvPr id="13" name="Rectangle: Rounded Corners 19">
              <a:extLst>
                <a:ext uri="{FF2B5EF4-FFF2-40B4-BE49-F238E27FC236}">
                  <a16:creationId xmlns:a16="http://schemas.microsoft.com/office/drawing/2014/main" id="{CB8CA1B5-06E0-49B8-B338-3B81EA46363D}"/>
                </a:ext>
              </a:extLst>
            </p:cNvPr>
            <p:cNvSpPr/>
            <p:nvPr/>
          </p:nvSpPr>
          <p:spPr>
            <a:xfrm>
              <a:off x="4715722" y="-406417"/>
              <a:ext cx="7689601" cy="931754"/>
            </a:xfrm>
            <a:prstGeom prst="roundRect">
              <a:avLst>
                <a:gd name="adj" fmla="val 22906"/>
              </a:avLst>
            </a:prstGeom>
            <a:solidFill>
              <a:schemeClr val="bg1"/>
            </a:soli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dirty="0" err="1"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ثث</a:t>
              </a:r>
              <a:r>
                <a:rPr lang="ar-SA" dirty="0"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		</a:t>
              </a:r>
              <a:endParaRPr lang="en-IN" dirty="0"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  <p:sp>
          <p:nvSpPr>
            <p:cNvPr id="14" name="Rectangle: Rounded Corners 19">
              <a:extLst>
                <a:ext uri="{FF2B5EF4-FFF2-40B4-BE49-F238E27FC236}">
                  <a16:creationId xmlns:a16="http://schemas.microsoft.com/office/drawing/2014/main" id="{7483B11F-3939-46D1-B9E5-25D2BA88E9EB}"/>
                </a:ext>
              </a:extLst>
            </p:cNvPr>
            <p:cNvSpPr/>
            <p:nvPr/>
          </p:nvSpPr>
          <p:spPr>
            <a:xfrm>
              <a:off x="4820332" y="-344270"/>
              <a:ext cx="7455789" cy="803545"/>
            </a:xfrm>
            <a:prstGeom prst="roundRect">
              <a:avLst>
                <a:gd name="adj" fmla="val 22906"/>
              </a:avLst>
            </a:prstGeom>
            <a:solidFill>
              <a:srgbClr val="643585">
                <a:alpha val="60000"/>
              </a:srgbClr>
            </a:soli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id="{3908266D-3E50-4380-8D78-07A71860AAC5}"/>
                </a:ext>
              </a:extLst>
            </p:cNvPr>
            <p:cNvSpPr txBox="1"/>
            <p:nvPr/>
          </p:nvSpPr>
          <p:spPr>
            <a:xfrm>
              <a:off x="4915010" y="-323489"/>
              <a:ext cx="7002151" cy="816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0">
                <a:defRPr/>
              </a:pPr>
              <a:r>
                <a:rPr lang="ar-SA" sz="3600" b="1" spc="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القيمة المضافة</a:t>
              </a:r>
              <a:endParaRPr lang="en-US" sz="36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F447E28F-23DD-40A5-A30C-9693C9D432D1}"/>
              </a:ext>
            </a:extLst>
          </p:cNvPr>
          <p:cNvGrpSpPr/>
          <p:nvPr/>
        </p:nvGrpSpPr>
        <p:grpSpPr>
          <a:xfrm>
            <a:off x="6438562" y="4083913"/>
            <a:ext cx="4920102" cy="773499"/>
            <a:chOff x="4715722" y="-406417"/>
            <a:chExt cx="7689601" cy="977623"/>
          </a:xfrm>
        </p:grpSpPr>
        <p:sp>
          <p:nvSpPr>
            <p:cNvPr id="18" name="Rectangle: Rounded Corners 19">
              <a:extLst>
                <a:ext uri="{FF2B5EF4-FFF2-40B4-BE49-F238E27FC236}">
                  <a16:creationId xmlns:a16="http://schemas.microsoft.com/office/drawing/2014/main" id="{D5EF6A64-7E67-4A08-98C2-CE65DA44EB4D}"/>
                </a:ext>
              </a:extLst>
            </p:cNvPr>
            <p:cNvSpPr/>
            <p:nvPr/>
          </p:nvSpPr>
          <p:spPr>
            <a:xfrm>
              <a:off x="4715722" y="-406417"/>
              <a:ext cx="7689601" cy="931754"/>
            </a:xfrm>
            <a:prstGeom prst="roundRect">
              <a:avLst>
                <a:gd name="adj" fmla="val 22906"/>
              </a:avLst>
            </a:prstGeom>
            <a:solidFill>
              <a:schemeClr val="bg1"/>
            </a:soli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  <p:sp>
          <p:nvSpPr>
            <p:cNvPr id="19" name="Rectangle: Rounded Corners 19">
              <a:extLst>
                <a:ext uri="{FF2B5EF4-FFF2-40B4-BE49-F238E27FC236}">
                  <a16:creationId xmlns:a16="http://schemas.microsoft.com/office/drawing/2014/main" id="{D8BFBFC1-A235-4302-9E04-84B0F489C79A}"/>
                </a:ext>
              </a:extLst>
            </p:cNvPr>
            <p:cNvSpPr/>
            <p:nvPr/>
          </p:nvSpPr>
          <p:spPr>
            <a:xfrm>
              <a:off x="4820332" y="-344270"/>
              <a:ext cx="7455789" cy="803545"/>
            </a:xfrm>
            <a:prstGeom prst="roundRect">
              <a:avLst>
                <a:gd name="adj" fmla="val 22906"/>
              </a:avLst>
            </a:prstGeom>
            <a:solidFill>
              <a:srgbClr val="643585">
                <a:alpha val="60000"/>
              </a:srgbClr>
            </a:soli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  <p:sp>
          <p:nvSpPr>
            <p:cNvPr id="20" name="TextBox 10">
              <a:extLst>
                <a:ext uri="{FF2B5EF4-FFF2-40B4-BE49-F238E27FC236}">
                  <a16:creationId xmlns:a16="http://schemas.microsoft.com/office/drawing/2014/main" id="{B5FA3AD8-100C-44C0-B578-96C30A9A5318}"/>
                </a:ext>
              </a:extLst>
            </p:cNvPr>
            <p:cNvSpPr txBox="1"/>
            <p:nvPr/>
          </p:nvSpPr>
          <p:spPr>
            <a:xfrm>
              <a:off x="4915010" y="-323489"/>
              <a:ext cx="7002151" cy="894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0">
                <a:defRPr/>
              </a:pPr>
              <a:r>
                <a:rPr lang="ar-SA" sz="4000" b="1" spc="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قنوات التوزيع</a:t>
              </a:r>
              <a:endParaRPr lang="en-US" sz="36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4AF261F8-6E7C-4CEE-8AFF-DCFFC1A84C1A}"/>
              </a:ext>
            </a:extLst>
          </p:cNvPr>
          <p:cNvGrpSpPr/>
          <p:nvPr/>
        </p:nvGrpSpPr>
        <p:grpSpPr>
          <a:xfrm>
            <a:off x="6455607" y="4858361"/>
            <a:ext cx="4920102" cy="773499"/>
            <a:chOff x="4715722" y="-406417"/>
            <a:chExt cx="7689601" cy="977623"/>
          </a:xfrm>
        </p:grpSpPr>
        <p:sp>
          <p:nvSpPr>
            <p:cNvPr id="22" name="Rectangle: Rounded Corners 19">
              <a:extLst>
                <a:ext uri="{FF2B5EF4-FFF2-40B4-BE49-F238E27FC236}">
                  <a16:creationId xmlns:a16="http://schemas.microsoft.com/office/drawing/2014/main" id="{476DE3DB-4F3D-47C5-85E4-CCB7DE5CC9D5}"/>
                </a:ext>
              </a:extLst>
            </p:cNvPr>
            <p:cNvSpPr/>
            <p:nvPr/>
          </p:nvSpPr>
          <p:spPr>
            <a:xfrm>
              <a:off x="4715722" y="-406417"/>
              <a:ext cx="7689601" cy="931754"/>
            </a:xfrm>
            <a:prstGeom prst="roundRect">
              <a:avLst>
                <a:gd name="adj" fmla="val 22906"/>
              </a:avLst>
            </a:prstGeom>
            <a:solidFill>
              <a:schemeClr val="bg1"/>
            </a:soli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  <p:sp>
          <p:nvSpPr>
            <p:cNvPr id="23" name="Rectangle: Rounded Corners 19">
              <a:extLst>
                <a:ext uri="{FF2B5EF4-FFF2-40B4-BE49-F238E27FC236}">
                  <a16:creationId xmlns:a16="http://schemas.microsoft.com/office/drawing/2014/main" id="{120C90DC-56C7-4C3A-946B-FA2CBED41005}"/>
                </a:ext>
              </a:extLst>
            </p:cNvPr>
            <p:cNvSpPr/>
            <p:nvPr/>
          </p:nvSpPr>
          <p:spPr>
            <a:xfrm>
              <a:off x="4820332" y="-344270"/>
              <a:ext cx="7455789" cy="803545"/>
            </a:xfrm>
            <a:prstGeom prst="roundRect">
              <a:avLst>
                <a:gd name="adj" fmla="val 22906"/>
              </a:avLst>
            </a:prstGeom>
            <a:solidFill>
              <a:srgbClr val="643585">
                <a:alpha val="60000"/>
              </a:srgbClr>
            </a:soli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  <p:sp>
          <p:nvSpPr>
            <p:cNvPr id="24" name="TextBox 10">
              <a:extLst>
                <a:ext uri="{FF2B5EF4-FFF2-40B4-BE49-F238E27FC236}">
                  <a16:creationId xmlns:a16="http://schemas.microsoft.com/office/drawing/2014/main" id="{AF47B1ED-21AD-469D-A61B-D98B0AE38A98}"/>
                </a:ext>
              </a:extLst>
            </p:cNvPr>
            <p:cNvSpPr txBox="1"/>
            <p:nvPr/>
          </p:nvSpPr>
          <p:spPr>
            <a:xfrm>
              <a:off x="4915010" y="-323489"/>
              <a:ext cx="7002151" cy="894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0">
                <a:defRPr/>
              </a:pPr>
              <a:r>
                <a:rPr lang="ar-SA" sz="4000" b="1" spc="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العلاقة مع العملاء</a:t>
              </a:r>
              <a:endParaRPr lang="en-US" sz="36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E26435B2-534F-4B5D-835D-18D435338ED2}"/>
              </a:ext>
            </a:extLst>
          </p:cNvPr>
          <p:cNvGrpSpPr/>
          <p:nvPr/>
        </p:nvGrpSpPr>
        <p:grpSpPr>
          <a:xfrm>
            <a:off x="6522540" y="5871891"/>
            <a:ext cx="4920102" cy="773499"/>
            <a:chOff x="4715722" y="-406417"/>
            <a:chExt cx="7689601" cy="977624"/>
          </a:xfrm>
        </p:grpSpPr>
        <p:sp>
          <p:nvSpPr>
            <p:cNvPr id="30" name="Rectangle: Rounded Corners 19">
              <a:extLst>
                <a:ext uri="{FF2B5EF4-FFF2-40B4-BE49-F238E27FC236}">
                  <a16:creationId xmlns:a16="http://schemas.microsoft.com/office/drawing/2014/main" id="{A06E1E4A-1216-40E7-83DC-4547475DC185}"/>
                </a:ext>
              </a:extLst>
            </p:cNvPr>
            <p:cNvSpPr/>
            <p:nvPr/>
          </p:nvSpPr>
          <p:spPr>
            <a:xfrm>
              <a:off x="4715722" y="-406417"/>
              <a:ext cx="7689601" cy="931754"/>
            </a:xfrm>
            <a:prstGeom prst="roundRect">
              <a:avLst>
                <a:gd name="adj" fmla="val 22906"/>
              </a:avLst>
            </a:prstGeom>
            <a:solidFill>
              <a:schemeClr val="bg1"/>
            </a:soli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  <p:sp>
          <p:nvSpPr>
            <p:cNvPr id="31" name="Rectangle: Rounded Corners 19">
              <a:extLst>
                <a:ext uri="{FF2B5EF4-FFF2-40B4-BE49-F238E27FC236}">
                  <a16:creationId xmlns:a16="http://schemas.microsoft.com/office/drawing/2014/main" id="{CE071384-658E-4C14-9713-15F589071172}"/>
                </a:ext>
              </a:extLst>
            </p:cNvPr>
            <p:cNvSpPr/>
            <p:nvPr/>
          </p:nvSpPr>
          <p:spPr>
            <a:xfrm>
              <a:off x="4820332" y="-344270"/>
              <a:ext cx="7455789" cy="803545"/>
            </a:xfrm>
            <a:prstGeom prst="roundRect">
              <a:avLst>
                <a:gd name="adj" fmla="val 22906"/>
              </a:avLst>
            </a:prstGeom>
            <a:solidFill>
              <a:srgbClr val="643585">
                <a:alpha val="60000"/>
              </a:srgbClr>
            </a:soli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  <p:sp>
          <p:nvSpPr>
            <p:cNvPr id="32" name="TextBox 10">
              <a:extLst>
                <a:ext uri="{FF2B5EF4-FFF2-40B4-BE49-F238E27FC236}">
                  <a16:creationId xmlns:a16="http://schemas.microsoft.com/office/drawing/2014/main" id="{916E1D82-F1D1-443B-B22D-08558D6B47ED}"/>
                </a:ext>
              </a:extLst>
            </p:cNvPr>
            <p:cNvSpPr txBox="1"/>
            <p:nvPr/>
          </p:nvSpPr>
          <p:spPr>
            <a:xfrm>
              <a:off x="4915010" y="-323489"/>
              <a:ext cx="7002151" cy="894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0">
                <a:defRPr/>
              </a:pPr>
              <a:r>
                <a:rPr lang="ar-SA" sz="4000" b="1" spc="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مصادر الإيرادات</a:t>
              </a:r>
              <a:endParaRPr lang="en-US" sz="36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2ED6A2AD-E313-4951-B19F-B49598FD7B61}"/>
              </a:ext>
            </a:extLst>
          </p:cNvPr>
          <p:cNvGrpSpPr/>
          <p:nvPr/>
        </p:nvGrpSpPr>
        <p:grpSpPr>
          <a:xfrm>
            <a:off x="81193" y="2502468"/>
            <a:ext cx="4920102" cy="773499"/>
            <a:chOff x="4715722" y="-406417"/>
            <a:chExt cx="7689601" cy="977624"/>
          </a:xfrm>
        </p:grpSpPr>
        <p:sp>
          <p:nvSpPr>
            <p:cNvPr id="34" name="Rectangle: Rounded Corners 19">
              <a:extLst>
                <a:ext uri="{FF2B5EF4-FFF2-40B4-BE49-F238E27FC236}">
                  <a16:creationId xmlns:a16="http://schemas.microsoft.com/office/drawing/2014/main" id="{61BC3C28-1837-4682-B674-77EC2AD42362}"/>
                </a:ext>
              </a:extLst>
            </p:cNvPr>
            <p:cNvSpPr/>
            <p:nvPr/>
          </p:nvSpPr>
          <p:spPr>
            <a:xfrm>
              <a:off x="4715722" y="-406417"/>
              <a:ext cx="7689601" cy="931754"/>
            </a:xfrm>
            <a:prstGeom prst="roundRect">
              <a:avLst>
                <a:gd name="adj" fmla="val 22906"/>
              </a:avLst>
            </a:prstGeom>
            <a:solidFill>
              <a:schemeClr val="bg1"/>
            </a:soli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  <p:sp>
          <p:nvSpPr>
            <p:cNvPr id="35" name="Rectangle: Rounded Corners 19">
              <a:extLst>
                <a:ext uri="{FF2B5EF4-FFF2-40B4-BE49-F238E27FC236}">
                  <a16:creationId xmlns:a16="http://schemas.microsoft.com/office/drawing/2014/main" id="{B0A19C25-E229-41FE-BBA0-2E5B7D4D1C8E}"/>
                </a:ext>
              </a:extLst>
            </p:cNvPr>
            <p:cNvSpPr/>
            <p:nvPr/>
          </p:nvSpPr>
          <p:spPr>
            <a:xfrm>
              <a:off x="4820332" y="-344270"/>
              <a:ext cx="7455789" cy="803545"/>
            </a:xfrm>
            <a:prstGeom prst="roundRect">
              <a:avLst>
                <a:gd name="adj" fmla="val 22906"/>
              </a:avLst>
            </a:prstGeom>
            <a:solidFill>
              <a:srgbClr val="643585">
                <a:alpha val="60000"/>
              </a:srgbClr>
            </a:soli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  <p:sp>
          <p:nvSpPr>
            <p:cNvPr id="36" name="TextBox 10">
              <a:extLst>
                <a:ext uri="{FF2B5EF4-FFF2-40B4-BE49-F238E27FC236}">
                  <a16:creationId xmlns:a16="http://schemas.microsoft.com/office/drawing/2014/main" id="{BDD54721-6A97-46D5-BFB9-2EB1ED685650}"/>
                </a:ext>
              </a:extLst>
            </p:cNvPr>
            <p:cNvSpPr txBox="1"/>
            <p:nvPr/>
          </p:nvSpPr>
          <p:spPr>
            <a:xfrm>
              <a:off x="4915010" y="-323489"/>
              <a:ext cx="7002151" cy="894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0">
                <a:defRPr/>
              </a:pPr>
              <a:r>
                <a:rPr lang="ar-SA" sz="4000" b="1" spc="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الموارد الرئيسية</a:t>
              </a:r>
              <a:endParaRPr lang="en-US" sz="36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</p:grpSp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15C84F4C-2179-47A5-BD6F-DA959CB93FDB}"/>
              </a:ext>
            </a:extLst>
          </p:cNvPr>
          <p:cNvGrpSpPr/>
          <p:nvPr/>
        </p:nvGrpSpPr>
        <p:grpSpPr>
          <a:xfrm>
            <a:off x="41262" y="5919038"/>
            <a:ext cx="4920102" cy="773499"/>
            <a:chOff x="4715722" y="-406417"/>
            <a:chExt cx="7689601" cy="977624"/>
          </a:xfrm>
        </p:grpSpPr>
        <p:sp>
          <p:nvSpPr>
            <p:cNvPr id="39" name="Rectangle: Rounded Corners 19">
              <a:extLst>
                <a:ext uri="{FF2B5EF4-FFF2-40B4-BE49-F238E27FC236}">
                  <a16:creationId xmlns:a16="http://schemas.microsoft.com/office/drawing/2014/main" id="{3FE4B7FF-5D0A-46E8-9365-F05374B89082}"/>
                </a:ext>
              </a:extLst>
            </p:cNvPr>
            <p:cNvSpPr/>
            <p:nvPr/>
          </p:nvSpPr>
          <p:spPr>
            <a:xfrm>
              <a:off x="4715722" y="-406417"/>
              <a:ext cx="7689601" cy="931754"/>
            </a:xfrm>
            <a:prstGeom prst="roundRect">
              <a:avLst>
                <a:gd name="adj" fmla="val 22906"/>
              </a:avLst>
            </a:prstGeom>
            <a:solidFill>
              <a:schemeClr val="bg1"/>
            </a:soli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  <p:sp>
          <p:nvSpPr>
            <p:cNvPr id="40" name="Rectangle: Rounded Corners 19">
              <a:extLst>
                <a:ext uri="{FF2B5EF4-FFF2-40B4-BE49-F238E27FC236}">
                  <a16:creationId xmlns:a16="http://schemas.microsoft.com/office/drawing/2014/main" id="{CAA6F727-D6FB-4C0F-A8FC-5F3F315DEBBD}"/>
                </a:ext>
              </a:extLst>
            </p:cNvPr>
            <p:cNvSpPr/>
            <p:nvPr/>
          </p:nvSpPr>
          <p:spPr>
            <a:xfrm>
              <a:off x="4820332" y="-344270"/>
              <a:ext cx="7455789" cy="803545"/>
            </a:xfrm>
            <a:prstGeom prst="roundRect">
              <a:avLst>
                <a:gd name="adj" fmla="val 22906"/>
              </a:avLst>
            </a:prstGeom>
            <a:solidFill>
              <a:srgbClr val="643585">
                <a:alpha val="60000"/>
              </a:srgbClr>
            </a:soli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  <p:sp>
          <p:nvSpPr>
            <p:cNvPr id="41" name="TextBox 10">
              <a:extLst>
                <a:ext uri="{FF2B5EF4-FFF2-40B4-BE49-F238E27FC236}">
                  <a16:creationId xmlns:a16="http://schemas.microsoft.com/office/drawing/2014/main" id="{51407718-5D41-4691-9CD0-1BDECADD7E87}"/>
                </a:ext>
              </a:extLst>
            </p:cNvPr>
            <p:cNvSpPr txBox="1"/>
            <p:nvPr/>
          </p:nvSpPr>
          <p:spPr>
            <a:xfrm>
              <a:off x="4915010" y="-323489"/>
              <a:ext cx="7002151" cy="894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0">
                <a:defRPr/>
              </a:pPr>
              <a:r>
                <a:rPr lang="ar-SA" sz="4000" b="1" spc="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هيكلة التكاليف</a:t>
              </a:r>
              <a:endParaRPr lang="en-US" sz="36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</p:grpSp>
      <p:grpSp>
        <p:nvGrpSpPr>
          <p:cNvPr id="42" name="مجموعة 41">
            <a:extLst>
              <a:ext uri="{FF2B5EF4-FFF2-40B4-BE49-F238E27FC236}">
                <a16:creationId xmlns:a16="http://schemas.microsoft.com/office/drawing/2014/main" id="{76DB4849-A5B7-4FE5-9372-3237A8C03279}"/>
              </a:ext>
            </a:extLst>
          </p:cNvPr>
          <p:cNvGrpSpPr/>
          <p:nvPr/>
        </p:nvGrpSpPr>
        <p:grpSpPr>
          <a:xfrm>
            <a:off x="73325" y="3473694"/>
            <a:ext cx="4920102" cy="773499"/>
            <a:chOff x="4715722" y="-406417"/>
            <a:chExt cx="7689601" cy="977624"/>
          </a:xfrm>
        </p:grpSpPr>
        <p:sp>
          <p:nvSpPr>
            <p:cNvPr id="43" name="Rectangle: Rounded Corners 19">
              <a:extLst>
                <a:ext uri="{FF2B5EF4-FFF2-40B4-BE49-F238E27FC236}">
                  <a16:creationId xmlns:a16="http://schemas.microsoft.com/office/drawing/2014/main" id="{AA2C86BD-9138-465A-89FF-FF8FCEBC8531}"/>
                </a:ext>
              </a:extLst>
            </p:cNvPr>
            <p:cNvSpPr/>
            <p:nvPr/>
          </p:nvSpPr>
          <p:spPr>
            <a:xfrm>
              <a:off x="4715722" y="-406417"/>
              <a:ext cx="7689601" cy="931754"/>
            </a:xfrm>
            <a:prstGeom prst="roundRect">
              <a:avLst>
                <a:gd name="adj" fmla="val 22906"/>
              </a:avLst>
            </a:prstGeom>
            <a:solidFill>
              <a:schemeClr val="bg1"/>
            </a:soli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  <p:sp>
          <p:nvSpPr>
            <p:cNvPr id="44" name="Rectangle: Rounded Corners 19">
              <a:extLst>
                <a:ext uri="{FF2B5EF4-FFF2-40B4-BE49-F238E27FC236}">
                  <a16:creationId xmlns:a16="http://schemas.microsoft.com/office/drawing/2014/main" id="{FBCF4AB1-A515-46A9-8305-99B41A8B2012}"/>
                </a:ext>
              </a:extLst>
            </p:cNvPr>
            <p:cNvSpPr/>
            <p:nvPr/>
          </p:nvSpPr>
          <p:spPr>
            <a:xfrm>
              <a:off x="4820332" y="-344270"/>
              <a:ext cx="7455789" cy="803545"/>
            </a:xfrm>
            <a:prstGeom prst="roundRect">
              <a:avLst>
                <a:gd name="adj" fmla="val 22906"/>
              </a:avLst>
            </a:prstGeom>
            <a:solidFill>
              <a:srgbClr val="643585">
                <a:alpha val="60000"/>
              </a:srgbClr>
            </a:soli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  <p:sp>
          <p:nvSpPr>
            <p:cNvPr id="45" name="TextBox 10">
              <a:extLst>
                <a:ext uri="{FF2B5EF4-FFF2-40B4-BE49-F238E27FC236}">
                  <a16:creationId xmlns:a16="http://schemas.microsoft.com/office/drawing/2014/main" id="{7D966300-0529-430E-8F3D-B66CFE02C9B3}"/>
                </a:ext>
              </a:extLst>
            </p:cNvPr>
            <p:cNvSpPr txBox="1"/>
            <p:nvPr/>
          </p:nvSpPr>
          <p:spPr>
            <a:xfrm>
              <a:off x="4915010" y="-323489"/>
              <a:ext cx="7002151" cy="894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0">
                <a:defRPr/>
              </a:pPr>
              <a:r>
                <a:rPr lang="ar-SA" sz="4000" b="1" spc="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الأنشطة الرئيسية</a:t>
              </a:r>
              <a:endParaRPr lang="en-US" sz="36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</p:grpSp>
      <p:grpSp>
        <p:nvGrpSpPr>
          <p:cNvPr id="46" name="مجموعة 45">
            <a:extLst>
              <a:ext uri="{FF2B5EF4-FFF2-40B4-BE49-F238E27FC236}">
                <a16:creationId xmlns:a16="http://schemas.microsoft.com/office/drawing/2014/main" id="{CDEEA21A-9F08-45D3-8CCF-107C5F3462D8}"/>
              </a:ext>
            </a:extLst>
          </p:cNvPr>
          <p:cNvGrpSpPr/>
          <p:nvPr/>
        </p:nvGrpSpPr>
        <p:grpSpPr>
          <a:xfrm>
            <a:off x="65457" y="4410757"/>
            <a:ext cx="4920102" cy="773499"/>
            <a:chOff x="4715722" y="-406417"/>
            <a:chExt cx="7689601" cy="977624"/>
          </a:xfrm>
        </p:grpSpPr>
        <p:sp>
          <p:nvSpPr>
            <p:cNvPr id="47" name="Rectangle: Rounded Corners 19">
              <a:extLst>
                <a:ext uri="{FF2B5EF4-FFF2-40B4-BE49-F238E27FC236}">
                  <a16:creationId xmlns:a16="http://schemas.microsoft.com/office/drawing/2014/main" id="{43955D0F-BED9-4DD3-95AF-BEF4F6A985FF}"/>
                </a:ext>
              </a:extLst>
            </p:cNvPr>
            <p:cNvSpPr/>
            <p:nvPr/>
          </p:nvSpPr>
          <p:spPr>
            <a:xfrm>
              <a:off x="4715722" y="-406417"/>
              <a:ext cx="7689601" cy="931754"/>
            </a:xfrm>
            <a:prstGeom prst="roundRect">
              <a:avLst>
                <a:gd name="adj" fmla="val 22906"/>
              </a:avLst>
            </a:prstGeom>
            <a:solidFill>
              <a:schemeClr val="bg1"/>
            </a:soli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  <p:sp>
          <p:nvSpPr>
            <p:cNvPr id="48" name="Rectangle: Rounded Corners 19">
              <a:extLst>
                <a:ext uri="{FF2B5EF4-FFF2-40B4-BE49-F238E27FC236}">
                  <a16:creationId xmlns:a16="http://schemas.microsoft.com/office/drawing/2014/main" id="{C1FD2D7A-82A2-4A6D-9584-436502500A2A}"/>
                </a:ext>
              </a:extLst>
            </p:cNvPr>
            <p:cNvSpPr/>
            <p:nvPr/>
          </p:nvSpPr>
          <p:spPr>
            <a:xfrm>
              <a:off x="4820332" y="-344270"/>
              <a:ext cx="7455789" cy="803545"/>
            </a:xfrm>
            <a:prstGeom prst="roundRect">
              <a:avLst>
                <a:gd name="adj" fmla="val 22906"/>
              </a:avLst>
            </a:prstGeom>
            <a:solidFill>
              <a:srgbClr val="643585">
                <a:alpha val="60000"/>
              </a:srgbClr>
            </a:soli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  <p:sp>
          <p:nvSpPr>
            <p:cNvPr id="49" name="TextBox 10">
              <a:extLst>
                <a:ext uri="{FF2B5EF4-FFF2-40B4-BE49-F238E27FC236}">
                  <a16:creationId xmlns:a16="http://schemas.microsoft.com/office/drawing/2014/main" id="{331EB61D-C908-46E3-8FAC-87AD30B94A0A}"/>
                </a:ext>
              </a:extLst>
            </p:cNvPr>
            <p:cNvSpPr txBox="1"/>
            <p:nvPr/>
          </p:nvSpPr>
          <p:spPr>
            <a:xfrm>
              <a:off x="4915010" y="-323489"/>
              <a:ext cx="7002151" cy="894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0">
                <a:defRPr/>
              </a:pPr>
              <a:r>
                <a:rPr lang="ar-SA" sz="4000" b="1" spc="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الشراكات</a:t>
              </a:r>
              <a:endParaRPr lang="en-US" sz="36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</p:grpSp>
      <p:grpSp>
        <p:nvGrpSpPr>
          <p:cNvPr id="50" name="مجموعة 49">
            <a:extLst>
              <a:ext uri="{FF2B5EF4-FFF2-40B4-BE49-F238E27FC236}">
                <a16:creationId xmlns:a16="http://schemas.microsoft.com/office/drawing/2014/main" id="{51E8F3DD-430B-4FA8-93D6-1E2A4B92A295}"/>
              </a:ext>
            </a:extLst>
          </p:cNvPr>
          <p:cNvGrpSpPr/>
          <p:nvPr/>
        </p:nvGrpSpPr>
        <p:grpSpPr>
          <a:xfrm>
            <a:off x="11512295" y="2207498"/>
            <a:ext cx="599678" cy="733980"/>
            <a:chOff x="3280597" y="-406417"/>
            <a:chExt cx="10085946" cy="2332606"/>
          </a:xfrm>
        </p:grpSpPr>
        <p:sp>
          <p:nvSpPr>
            <p:cNvPr id="51" name="Rectangle: Rounded Corners 19">
              <a:extLst>
                <a:ext uri="{FF2B5EF4-FFF2-40B4-BE49-F238E27FC236}">
                  <a16:creationId xmlns:a16="http://schemas.microsoft.com/office/drawing/2014/main" id="{49437B0F-5988-48D4-93E0-10D64CB66C24}"/>
                </a:ext>
              </a:extLst>
            </p:cNvPr>
            <p:cNvSpPr/>
            <p:nvPr/>
          </p:nvSpPr>
          <p:spPr>
            <a:xfrm>
              <a:off x="3280597" y="-406417"/>
              <a:ext cx="10085946" cy="2249679"/>
            </a:xfrm>
            <a:prstGeom prst="roundRect">
              <a:avLst>
                <a:gd name="adj" fmla="val 22906"/>
              </a:avLst>
            </a:prstGeom>
            <a:solidFill>
              <a:schemeClr val="bg1"/>
            </a:soli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  <p:sp>
          <p:nvSpPr>
            <p:cNvPr id="53" name="TextBox 10">
              <a:extLst>
                <a:ext uri="{FF2B5EF4-FFF2-40B4-BE49-F238E27FC236}">
                  <a16:creationId xmlns:a16="http://schemas.microsoft.com/office/drawing/2014/main" id="{4D7D0B3C-955C-46F3-9176-4873A5BC4587}"/>
                </a:ext>
              </a:extLst>
            </p:cNvPr>
            <p:cNvSpPr txBox="1"/>
            <p:nvPr/>
          </p:nvSpPr>
          <p:spPr>
            <a:xfrm>
              <a:off x="4915011" y="-323490"/>
              <a:ext cx="7002144" cy="2249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0">
                <a:defRPr/>
              </a:pPr>
              <a:r>
                <a:rPr lang="ar-SA" sz="4000" b="1" spc="300" dirty="0">
                  <a:solidFill>
                    <a:srgbClr val="64358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1</a:t>
              </a:r>
              <a:endParaRPr lang="en-US" sz="3600" b="1" spc="300" dirty="0">
                <a:solidFill>
                  <a:srgbClr val="6435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</p:grpSp>
      <p:grpSp>
        <p:nvGrpSpPr>
          <p:cNvPr id="54" name="مجموعة 53">
            <a:extLst>
              <a:ext uri="{FF2B5EF4-FFF2-40B4-BE49-F238E27FC236}">
                <a16:creationId xmlns:a16="http://schemas.microsoft.com/office/drawing/2014/main" id="{10189E35-E95D-4E92-A1CD-4E2C28D87297}"/>
              </a:ext>
            </a:extLst>
          </p:cNvPr>
          <p:cNvGrpSpPr/>
          <p:nvPr/>
        </p:nvGrpSpPr>
        <p:grpSpPr>
          <a:xfrm>
            <a:off x="11507495" y="3194720"/>
            <a:ext cx="599678" cy="733980"/>
            <a:chOff x="3280597" y="-406417"/>
            <a:chExt cx="10085946" cy="2332605"/>
          </a:xfrm>
        </p:grpSpPr>
        <p:sp>
          <p:nvSpPr>
            <p:cNvPr id="55" name="Rectangle: Rounded Corners 19">
              <a:extLst>
                <a:ext uri="{FF2B5EF4-FFF2-40B4-BE49-F238E27FC236}">
                  <a16:creationId xmlns:a16="http://schemas.microsoft.com/office/drawing/2014/main" id="{9AFAC47F-0889-4FCC-A005-A56B6C8495D2}"/>
                </a:ext>
              </a:extLst>
            </p:cNvPr>
            <p:cNvSpPr/>
            <p:nvPr/>
          </p:nvSpPr>
          <p:spPr>
            <a:xfrm>
              <a:off x="3280597" y="-406417"/>
              <a:ext cx="10085946" cy="2249679"/>
            </a:xfrm>
            <a:prstGeom prst="roundRect">
              <a:avLst>
                <a:gd name="adj" fmla="val 22906"/>
              </a:avLst>
            </a:prstGeom>
            <a:solidFill>
              <a:schemeClr val="bg1"/>
            </a:soli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  <p:sp>
          <p:nvSpPr>
            <p:cNvPr id="56" name="TextBox 10">
              <a:extLst>
                <a:ext uri="{FF2B5EF4-FFF2-40B4-BE49-F238E27FC236}">
                  <a16:creationId xmlns:a16="http://schemas.microsoft.com/office/drawing/2014/main" id="{0C467E0E-875E-4ED9-92D9-DB7046169574}"/>
                </a:ext>
              </a:extLst>
            </p:cNvPr>
            <p:cNvSpPr txBox="1"/>
            <p:nvPr/>
          </p:nvSpPr>
          <p:spPr>
            <a:xfrm>
              <a:off x="4915011" y="-323490"/>
              <a:ext cx="7002144" cy="2249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0">
                <a:defRPr/>
              </a:pPr>
              <a:r>
                <a:rPr lang="ar-SA" sz="4000" b="1" spc="300" dirty="0">
                  <a:solidFill>
                    <a:srgbClr val="64358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2</a:t>
              </a:r>
              <a:endParaRPr lang="en-US" sz="3600" b="1" spc="300" dirty="0">
                <a:solidFill>
                  <a:srgbClr val="6435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</p:grpSp>
      <p:grpSp>
        <p:nvGrpSpPr>
          <p:cNvPr id="57" name="مجموعة 56">
            <a:extLst>
              <a:ext uri="{FF2B5EF4-FFF2-40B4-BE49-F238E27FC236}">
                <a16:creationId xmlns:a16="http://schemas.microsoft.com/office/drawing/2014/main" id="{2D34451F-A9C4-4E6D-B457-646A28318A23}"/>
              </a:ext>
            </a:extLst>
          </p:cNvPr>
          <p:cNvGrpSpPr/>
          <p:nvPr/>
        </p:nvGrpSpPr>
        <p:grpSpPr>
          <a:xfrm>
            <a:off x="11498318" y="4099708"/>
            <a:ext cx="599678" cy="733980"/>
            <a:chOff x="3280597" y="-406417"/>
            <a:chExt cx="10085946" cy="2332606"/>
          </a:xfrm>
        </p:grpSpPr>
        <p:sp>
          <p:nvSpPr>
            <p:cNvPr id="58" name="Rectangle: Rounded Corners 19">
              <a:extLst>
                <a:ext uri="{FF2B5EF4-FFF2-40B4-BE49-F238E27FC236}">
                  <a16:creationId xmlns:a16="http://schemas.microsoft.com/office/drawing/2014/main" id="{913AE523-9AA7-4F20-A13A-8636D5233F0D}"/>
                </a:ext>
              </a:extLst>
            </p:cNvPr>
            <p:cNvSpPr/>
            <p:nvPr/>
          </p:nvSpPr>
          <p:spPr>
            <a:xfrm>
              <a:off x="3280597" y="-406417"/>
              <a:ext cx="10085946" cy="2249679"/>
            </a:xfrm>
            <a:prstGeom prst="roundRect">
              <a:avLst>
                <a:gd name="adj" fmla="val 22906"/>
              </a:avLst>
            </a:prstGeom>
            <a:solidFill>
              <a:schemeClr val="bg1"/>
            </a:soli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  <p:sp>
          <p:nvSpPr>
            <p:cNvPr id="59" name="TextBox 10">
              <a:extLst>
                <a:ext uri="{FF2B5EF4-FFF2-40B4-BE49-F238E27FC236}">
                  <a16:creationId xmlns:a16="http://schemas.microsoft.com/office/drawing/2014/main" id="{AD6F8CD2-0419-4F38-AA3F-23D67244D8A3}"/>
                </a:ext>
              </a:extLst>
            </p:cNvPr>
            <p:cNvSpPr txBox="1"/>
            <p:nvPr/>
          </p:nvSpPr>
          <p:spPr>
            <a:xfrm>
              <a:off x="4915011" y="-323490"/>
              <a:ext cx="7002144" cy="2249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0">
                <a:defRPr/>
              </a:pPr>
              <a:r>
                <a:rPr lang="ar-SA" sz="4000" b="1" spc="300" dirty="0">
                  <a:solidFill>
                    <a:srgbClr val="64358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3</a:t>
              </a:r>
              <a:endParaRPr lang="en-US" sz="3600" b="1" spc="300" dirty="0">
                <a:solidFill>
                  <a:srgbClr val="6435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</p:grpSp>
      <p:grpSp>
        <p:nvGrpSpPr>
          <p:cNvPr id="60" name="مجموعة 59">
            <a:extLst>
              <a:ext uri="{FF2B5EF4-FFF2-40B4-BE49-F238E27FC236}">
                <a16:creationId xmlns:a16="http://schemas.microsoft.com/office/drawing/2014/main" id="{DC4C6A72-138E-4AE9-A7FE-5F78E215B9EA}"/>
              </a:ext>
            </a:extLst>
          </p:cNvPr>
          <p:cNvGrpSpPr/>
          <p:nvPr/>
        </p:nvGrpSpPr>
        <p:grpSpPr>
          <a:xfrm>
            <a:off x="11523748" y="4879928"/>
            <a:ext cx="599678" cy="733980"/>
            <a:chOff x="3280597" y="-406417"/>
            <a:chExt cx="10085946" cy="2332606"/>
          </a:xfrm>
        </p:grpSpPr>
        <p:sp>
          <p:nvSpPr>
            <p:cNvPr id="61" name="Rectangle: Rounded Corners 19">
              <a:extLst>
                <a:ext uri="{FF2B5EF4-FFF2-40B4-BE49-F238E27FC236}">
                  <a16:creationId xmlns:a16="http://schemas.microsoft.com/office/drawing/2014/main" id="{6592E865-5E49-4F1B-A0B7-1C241CCDA8B6}"/>
                </a:ext>
              </a:extLst>
            </p:cNvPr>
            <p:cNvSpPr/>
            <p:nvPr/>
          </p:nvSpPr>
          <p:spPr>
            <a:xfrm>
              <a:off x="3280597" y="-406417"/>
              <a:ext cx="10085946" cy="2249679"/>
            </a:xfrm>
            <a:prstGeom prst="roundRect">
              <a:avLst>
                <a:gd name="adj" fmla="val 22906"/>
              </a:avLst>
            </a:prstGeom>
            <a:solidFill>
              <a:schemeClr val="bg1"/>
            </a:soli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  <p:sp>
          <p:nvSpPr>
            <p:cNvPr id="62" name="TextBox 10">
              <a:extLst>
                <a:ext uri="{FF2B5EF4-FFF2-40B4-BE49-F238E27FC236}">
                  <a16:creationId xmlns:a16="http://schemas.microsoft.com/office/drawing/2014/main" id="{CE754F23-9ACA-4AB8-A688-F9E44068B4CF}"/>
                </a:ext>
              </a:extLst>
            </p:cNvPr>
            <p:cNvSpPr txBox="1"/>
            <p:nvPr/>
          </p:nvSpPr>
          <p:spPr>
            <a:xfrm>
              <a:off x="4915011" y="-323490"/>
              <a:ext cx="7002144" cy="2249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0">
                <a:defRPr/>
              </a:pPr>
              <a:r>
                <a:rPr lang="ar-SA" sz="4000" b="1" spc="300" dirty="0">
                  <a:solidFill>
                    <a:srgbClr val="64358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4</a:t>
              </a:r>
              <a:endParaRPr lang="en-US" sz="3600" b="1" spc="300" dirty="0">
                <a:solidFill>
                  <a:srgbClr val="6435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</p:grpSp>
      <p:grpSp>
        <p:nvGrpSpPr>
          <p:cNvPr id="63" name="مجموعة 62">
            <a:extLst>
              <a:ext uri="{FF2B5EF4-FFF2-40B4-BE49-F238E27FC236}">
                <a16:creationId xmlns:a16="http://schemas.microsoft.com/office/drawing/2014/main" id="{34C64CB8-72DA-4E83-82C7-1F6A1154CFA8}"/>
              </a:ext>
            </a:extLst>
          </p:cNvPr>
          <p:cNvGrpSpPr/>
          <p:nvPr/>
        </p:nvGrpSpPr>
        <p:grpSpPr>
          <a:xfrm>
            <a:off x="11518842" y="5875118"/>
            <a:ext cx="599678" cy="733980"/>
            <a:chOff x="3280597" y="-406417"/>
            <a:chExt cx="10085946" cy="2332606"/>
          </a:xfrm>
        </p:grpSpPr>
        <p:sp>
          <p:nvSpPr>
            <p:cNvPr id="64" name="Rectangle: Rounded Corners 19">
              <a:extLst>
                <a:ext uri="{FF2B5EF4-FFF2-40B4-BE49-F238E27FC236}">
                  <a16:creationId xmlns:a16="http://schemas.microsoft.com/office/drawing/2014/main" id="{37BE3DFA-CC3A-4F87-A786-9FA5E8C8633F}"/>
                </a:ext>
              </a:extLst>
            </p:cNvPr>
            <p:cNvSpPr/>
            <p:nvPr/>
          </p:nvSpPr>
          <p:spPr>
            <a:xfrm>
              <a:off x="3280597" y="-406417"/>
              <a:ext cx="10085946" cy="2249679"/>
            </a:xfrm>
            <a:prstGeom prst="roundRect">
              <a:avLst>
                <a:gd name="adj" fmla="val 22906"/>
              </a:avLst>
            </a:prstGeom>
            <a:solidFill>
              <a:schemeClr val="bg1"/>
            </a:soli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  <p:sp>
          <p:nvSpPr>
            <p:cNvPr id="65" name="TextBox 10">
              <a:extLst>
                <a:ext uri="{FF2B5EF4-FFF2-40B4-BE49-F238E27FC236}">
                  <a16:creationId xmlns:a16="http://schemas.microsoft.com/office/drawing/2014/main" id="{C9488022-4E57-4B19-A7FB-0806183128D7}"/>
                </a:ext>
              </a:extLst>
            </p:cNvPr>
            <p:cNvSpPr txBox="1"/>
            <p:nvPr/>
          </p:nvSpPr>
          <p:spPr>
            <a:xfrm>
              <a:off x="4915011" y="-323490"/>
              <a:ext cx="7002144" cy="2249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0">
                <a:defRPr/>
              </a:pPr>
              <a:r>
                <a:rPr lang="ar-SA" sz="4000" b="1" spc="300" dirty="0">
                  <a:solidFill>
                    <a:srgbClr val="64358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5</a:t>
              </a:r>
              <a:endParaRPr lang="en-US" sz="3600" b="1" spc="300" dirty="0">
                <a:solidFill>
                  <a:srgbClr val="6435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</p:grpSp>
      <p:grpSp>
        <p:nvGrpSpPr>
          <p:cNvPr id="66" name="مجموعة 65">
            <a:extLst>
              <a:ext uri="{FF2B5EF4-FFF2-40B4-BE49-F238E27FC236}">
                <a16:creationId xmlns:a16="http://schemas.microsoft.com/office/drawing/2014/main" id="{F1F6E0A0-7F69-4088-95C1-A56DEF361973}"/>
              </a:ext>
            </a:extLst>
          </p:cNvPr>
          <p:cNvGrpSpPr/>
          <p:nvPr/>
        </p:nvGrpSpPr>
        <p:grpSpPr>
          <a:xfrm>
            <a:off x="5128807" y="2595467"/>
            <a:ext cx="599678" cy="733980"/>
            <a:chOff x="3280597" y="-406417"/>
            <a:chExt cx="10085946" cy="2332606"/>
          </a:xfrm>
        </p:grpSpPr>
        <p:sp>
          <p:nvSpPr>
            <p:cNvPr id="67" name="Rectangle: Rounded Corners 19">
              <a:extLst>
                <a:ext uri="{FF2B5EF4-FFF2-40B4-BE49-F238E27FC236}">
                  <a16:creationId xmlns:a16="http://schemas.microsoft.com/office/drawing/2014/main" id="{FC772897-343C-40C2-BF9A-83379478C1F4}"/>
                </a:ext>
              </a:extLst>
            </p:cNvPr>
            <p:cNvSpPr/>
            <p:nvPr/>
          </p:nvSpPr>
          <p:spPr>
            <a:xfrm>
              <a:off x="3280597" y="-406417"/>
              <a:ext cx="10085946" cy="2249679"/>
            </a:xfrm>
            <a:prstGeom prst="roundRect">
              <a:avLst>
                <a:gd name="adj" fmla="val 22906"/>
              </a:avLst>
            </a:prstGeom>
            <a:solidFill>
              <a:schemeClr val="bg1"/>
            </a:soli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  <p:sp>
          <p:nvSpPr>
            <p:cNvPr id="68" name="TextBox 10">
              <a:extLst>
                <a:ext uri="{FF2B5EF4-FFF2-40B4-BE49-F238E27FC236}">
                  <a16:creationId xmlns:a16="http://schemas.microsoft.com/office/drawing/2014/main" id="{3118DFF4-5720-4ED9-B039-9484DA686C10}"/>
                </a:ext>
              </a:extLst>
            </p:cNvPr>
            <p:cNvSpPr txBox="1"/>
            <p:nvPr/>
          </p:nvSpPr>
          <p:spPr>
            <a:xfrm>
              <a:off x="4915011" y="-323490"/>
              <a:ext cx="7002144" cy="2249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0">
                <a:defRPr/>
              </a:pPr>
              <a:r>
                <a:rPr lang="ar-SA" sz="4000" b="1" spc="300" dirty="0">
                  <a:solidFill>
                    <a:srgbClr val="64358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6</a:t>
              </a:r>
              <a:endParaRPr lang="en-US" sz="3600" b="1" spc="300" dirty="0">
                <a:solidFill>
                  <a:srgbClr val="6435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</p:grpSp>
      <p:grpSp>
        <p:nvGrpSpPr>
          <p:cNvPr id="69" name="مجموعة 68">
            <a:extLst>
              <a:ext uri="{FF2B5EF4-FFF2-40B4-BE49-F238E27FC236}">
                <a16:creationId xmlns:a16="http://schemas.microsoft.com/office/drawing/2014/main" id="{F596CCAA-4DA8-45CB-BA96-683B07152C43}"/>
              </a:ext>
            </a:extLst>
          </p:cNvPr>
          <p:cNvGrpSpPr/>
          <p:nvPr/>
        </p:nvGrpSpPr>
        <p:grpSpPr>
          <a:xfrm>
            <a:off x="5119630" y="3528108"/>
            <a:ext cx="599678" cy="733980"/>
            <a:chOff x="3280597" y="-406417"/>
            <a:chExt cx="10085946" cy="2332606"/>
          </a:xfrm>
        </p:grpSpPr>
        <p:sp>
          <p:nvSpPr>
            <p:cNvPr id="70" name="Rectangle: Rounded Corners 19">
              <a:extLst>
                <a:ext uri="{FF2B5EF4-FFF2-40B4-BE49-F238E27FC236}">
                  <a16:creationId xmlns:a16="http://schemas.microsoft.com/office/drawing/2014/main" id="{AADABAC1-FC0E-4744-9FCF-FEA46BB611AD}"/>
                </a:ext>
              </a:extLst>
            </p:cNvPr>
            <p:cNvSpPr/>
            <p:nvPr/>
          </p:nvSpPr>
          <p:spPr>
            <a:xfrm>
              <a:off x="3280597" y="-406417"/>
              <a:ext cx="10085946" cy="2249679"/>
            </a:xfrm>
            <a:prstGeom prst="roundRect">
              <a:avLst>
                <a:gd name="adj" fmla="val 22906"/>
              </a:avLst>
            </a:prstGeom>
            <a:solidFill>
              <a:schemeClr val="bg1"/>
            </a:soli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  <p:sp>
          <p:nvSpPr>
            <p:cNvPr id="71" name="TextBox 10">
              <a:extLst>
                <a:ext uri="{FF2B5EF4-FFF2-40B4-BE49-F238E27FC236}">
                  <a16:creationId xmlns:a16="http://schemas.microsoft.com/office/drawing/2014/main" id="{9259319A-58A2-4958-8F1A-9F634399512E}"/>
                </a:ext>
              </a:extLst>
            </p:cNvPr>
            <p:cNvSpPr txBox="1"/>
            <p:nvPr/>
          </p:nvSpPr>
          <p:spPr>
            <a:xfrm>
              <a:off x="4915011" y="-323490"/>
              <a:ext cx="7002144" cy="2249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0">
                <a:defRPr/>
              </a:pPr>
              <a:r>
                <a:rPr lang="ar-SA" sz="4000" b="1" spc="300" dirty="0">
                  <a:solidFill>
                    <a:srgbClr val="64358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7</a:t>
              </a:r>
              <a:endParaRPr lang="en-US" sz="3600" b="1" spc="300" dirty="0">
                <a:solidFill>
                  <a:srgbClr val="6435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</p:grpSp>
      <p:grpSp>
        <p:nvGrpSpPr>
          <p:cNvPr id="72" name="مجموعة 71">
            <a:extLst>
              <a:ext uri="{FF2B5EF4-FFF2-40B4-BE49-F238E27FC236}">
                <a16:creationId xmlns:a16="http://schemas.microsoft.com/office/drawing/2014/main" id="{A418FB65-A8BD-4899-907B-B2C6EB6E31DA}"/>
              </a:ext>
            </a:extLst>
          </p:cNvPr>
          <p:cNvGrpSpPr/>
          <p:nvPr/>
        </p:nvGrpSpPr>
        <p:grpSpPr>
          <a:xfrm>
            <a:off x="5123938" y="4476370"/>
            <a:ext cx="599678" cy="733980"/>
            <a:chOff x="3280597" y="-406417"/>
            <a:chExt cx="10085946" cy="2332606"/>
          </a:xfrm>
        </p:grpSpPr>
        <p:sp>
          <p:nvSpPr>
            <p:cNvPr id="73" name="Rectangle: Rounded Corners 19">
              <a:extLst>
                <a:ext uri="{FF2B5EF4-FFF2-40B4-BE49-F238E27FC236}">
                  <a16:creationId xmlns:a16="http://schemas.microsoft.com/office/drawing/2014/main" id="{45EF29FC-FD60-41FC-89BD-1FE9C3AAD37C}"/>
                </a:ext>
              </a:extLst>
            </p:cNvPr>
            <p:cNvSpPr/>
            <p:nvPr/>
          </p:nvSpPr>
          <p:spPr>
            <a:xfrm>
              <a:off x="3280597" y="-406417"/>
              <a:ext cx="10085946" cy="2249679"/>
            </a:xfrm>
            <a:prstGeom prst="roundRect">
              <a:avLst>
                <a:gd name="adj" fmla="val 22906"/>
              </a:avLst>
            </a:prstGeom>
            <a:solidFill>
              <a:schemeClr val="bg1"/>
            </a:soli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  <p:sp>
          <p:nvSpPr>
            <p:cNvPr id="74" name="TextBox 10">
              <a:extLst>
                <a:ext uri="{FF2B5EF4-FFF2-40B4-BE49-F238E27FC236}">
                  <a16:creationId xmlns:a16="http://schemas.microsoft.com/office/drawing/2014/main" id="{A923AFC2-EE85-4BF3-8240-240B016A2414}"/>
                </a:ext>
              </a:extLst>
            </p:cNvPr>
            <p:cNvSpPr txBox="1"/>
            <p:nvPr/>
          </p:nvSpPr>
          <p:spPr>
            <a:xfrm>
              <a:off x="4915011" y="-323490"/>
              <a:ext cx="7002144" cy="2249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0">
                <a:defRPr/>
              </a:pPr>
              <a:r>
                <a:rPr lang="ar-SA" sz="4000" b="1" spc="300" dirty="0">
                  <a:solidFill>
                    <a:srgbClr val="64358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8</a:t>
              </a:r>
              <a:endParaRPr lang="en-US" sz="3600" b="1" spc="300" dirty="0">
                <a:solidFill>
                  <a:srgbClr val="6435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</p:grpSp>
      <p:grpSp>
        <p:nvGrpSpPr>
          <p:cNvPr id="75" name="مجموعة 74">
            <a:extLst>
              <a:ext uri="{FF2B5EF4-FFF2-40B4-BE49-F238E27FC236}">
                <a16:creationId xmlns:a16="http://schemas.microsoft.com/office/drawing/2014/main" id="{61DBFCA5-94C8-475A-8988-32377780BB7F}"/>
              </a:ext>
            </a:extLst>
          </p:cNvPr>
          <p:cNvGrpSpPr/>
          <p:nvPr/>
        </p:nvGrpSpPr>
        <p:grpSpPr>
          <a:xfrm>
            <a:off x="5122662" y="5936611"/>
            <a:ext cx="599678" cy="733980"/>
            <a:chOff x="3280597" y="-406417"/>
            <a:chExt cx="10085946" cy="2332606"/>
          </a:xfrm>
        </p:grpSpPr>
        <p:sp>
          <p:nvSpPr>
            <p:cNvPr id="76" name="Rectangle: Rounded Corners 19">
              <a:extLst>
                <a:ext uri="{FF2B5EF4-FFF2-40B4-BE49-F238E27FC236}">
                  <a16:creationId xmlns:a16="http://schemas.microsoft.com/office/drawing/2014/main" id="{9246DD5A-F974-401F-81A8-0EE2DD5CEF8A}"/>
                </a:ext>
              </a:extLst>
            </p:cNvPr>
            <p:cNvSpPr/>
            <p:nvPr/>
          </p:nvSpPr>
          <p:spPr>
            <a:xfrm>
              <a:off x="3280597" y="-406417"/>
              <a:ext cx="10085946" cy="2249679"/>
            </a:xfrm>
            <a:prstGeom prst="roundRect">
              <a:avLst>
                <a:gd name="adj" fmla="val 22906"/>
              </a:avLst>
            </a:prstGeom>
            <a:solidFill>
              <a:schemeClr val="bg1"/>
            </a:soli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  <p:sp>
          <p:nvSpPr>
            <p:cNvPr id="77" name="TextBox 10">
              <a:extLst>
                <a:ext uri="{FF2B5EF4-FFF2-40B4-BE49-F238E27FC236}">
                  <a16:creationId xmlns:a16="http://schemas.microsoft.com/office/drawing/2014/main" id="{02D4FD43-EFCE-4FBC-A009-E442A0915944}"/>
                </a:ext>
              </a:extLst>
            </p:cNvPr>
            <p:cNvSpPr txBox="1"/>
            <p:nvPr/>
          </p:nvSpPr>
          <p:spPr>
            <a:xfrm>
              <a:off x="4915011" y="-323490"/>
              <a:ext cx="7002144" cy="2249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0">
                <a:defRPr/>
              </a:pPr>
              <a:r>
                <a:rPr lang="ar-SA" sz="4000" b="1" spc="300" dirty="0">
                  <a:solidFill>
                    <a:srgbClr val="64358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9</a:t>
              </a:r>
              <a:endParaRPr lang="en-US" sz="3600" b="1" spc="300" dirty="0">
                <a:solidFill>
                  <a:srgbClr val="6435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</p:grpSp>
      <p:grpSp>
        <p:nvGrpSpPr>
          <p:cNvPr id="78" name="مجموعة 77">
            <a:extLst>
              <a:ext uri="{FF2B5EF4-FFF2-40B4-BE49-F238E27FC236}">
                <a16:creationId xmlns:a16="http://schemas.microsoft.com/office/drawing/2014/main" id="{FBC2CC7F-969C-43E0-9EF4-119D4D9C1E2F}"/>
              </a:ext>
            </a:extLst>
          </p:cNvPr>
          <p:cNvGrpSpPr/>
          <p:nvPr/>
        </p:nvGrpSpPr>
        <p:grpSpPr>
          <a:xfrm>
            <a:off x="3339007" y="1274694"/>
            <a:ext cx="8758989" cy="789700"/>
            <a:chOff x="3280597" y="-406417"/>
            <a:chExt cx="10085946" cy="3232663"/>
          </a:xfrm>
        </p:grpSpPr>
        <p:sp>
          <p:nvSpPr>
            <p:cNvPr id="79" name="Rectangle: Rounded Corners 19">
              <a:extLst>
                <a:ext uri="{FF2B5EF4-FFF2-40B4-BE49-F238E27FC236}">
                  <a16:creationId xmlns:a16="http://schemas.microsoft.com/office/drawing/2014/main" id="{291254D8-7594-40B9-9FA3-763FFBABA040}"/>
                </a:ext>
              </a:extLst>
            </p:cNvPr>
            <p:cNvSpPr/>
            <p:nvPr/>
          </p:nvSpPr>
          <p:spPr>
            <a:xfrm>
              <a:off x="3280597" y="-406417"/>
              <a:ext cx="10085946" cy="2960484"/>
            </a:xfrm>
            <a:prstGeom prst="roundRect">
              <a:avLst>
                <a:gd name="adj" fmla="val 22906"/>
              </a:avLst>
            </a:prstGeom>
            <a:solidFill>
              <a:schemeClr val="bg1"/>
            </a:soli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N" dirty="0"/>
            </a:p>
          </p:txBody>
        </p:sp>
        <p:sp>
          <p:nvSpPr>
            <p:cNvPr id="80" name="TextBox 10">
              <a:extLst>
                <a:ext uri="{FF2B5EF4-FFF2-40B4-BE49-F238E27FC236}">
                  <a16:creationId xmlns:a16="http://schemas.microsoft.com/office/drawing/2014/main" id="{E38FCD53-1166-4451-A76C-CE8DADB1C7AF}"/>
                </a:ext>
              </a:extLst>
            </p:cNvPr>
            <p:cNvSpPr txBox="1"/>
            <p:nvPr/>
          </p:nvSpPr>
          <p:spPr>
            <a:xfrm>
              <a:off x="3475507" y="-323486"/>
              <a:ext cx="9136397" cy="3149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rtl="0"/>
              <a:r>
                <a:rPr lang="ar-SA" sz="4400" b="1" dirty="0">
                  <a:solidFill>
                    <a:schemeClr val="bg2">
                      <a:lumMod val="10000"/>
                    </a:schemeClr>
                  </a:solidFill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ادرس مشروعك من خلال 9 مكونات رئيسية:</a:t>
              </a:r>
              <a:endParaRPr lang="ar-SY" sz="4400" b="1" dirty="0">
                <a:solidFill>
                  <a:schemeClr val="bg2">
                    <a:lumMod val="1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</p:grpSp>
      <p:sp>
        <p:nvSpPr>
          <p:cNvPr id="81" name="مستطيل 80">
            <a:extLst>
              <a:ext uri="{FF2B5EF4-FFF2-40B4-BE49-F238E27FC236}">
                <a16:creationId xmlns:a16="http://schemas.microsoft.com/office/drawing/2014/main" id="{66383CA3-CFA4-489D-910D-B0C2CA7C84AC}"/>
              </a:ext>
            </a:extLst>
          </p:cNvPr>
          <p:cNvSpPr/>
          <p:nvPr/>
        </p:nvSpPr>
        <p:spPr>
          <a:xfrm>
            <a:off x="0" y="-1"/>
            <a:ext cx="12205512" cy="1181804"/>
          </a:xfrm>
          <a:prstGeom prst="rect">
            <a:avLst/>
          </a:prstGeom>
          <a:solidFill>
            <a:srgbClr val="000000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 dirty="0"/>
          </a:p>
        </p:txBody>
      </p:sp>
      <p:sp>
        <p:nvSpPr>
          <p:cNvPr id="82" name="Parallelogram 3">
            <a:extLst>
              <a:ext uri="{FF2B5EF4-FFF2-40B4-BE49-F238E27FC236}">
                <a16:creationId xmlns:a16="http://schemas.microsoft.com/office/drawing/2014/main" id="{EE52B3FA-D1E0-41B7-A0D5-A1D3A868C38F}"/>
              </a:ext>
            </a:extLst>
          </p:cNvPr>
          <p:cNvSpPr/>
          <p:nvPr/>
        </p:nvSpPr>
        <p:spPr>
          <a:xfrm flipH="1">
            <a:off x="65457" y="106055"/>
            <a:ext cx="12178488" cy="6732873"/>
          </a:xfrm>
          <a:prstGeom prst="parallelogram">
            <a:avLst>
              <a:gd name="adj" fmla="val 132989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83" name="Freeform: Shape 9">
            <a:extLst>
              <a:ext uri="{FF2B5EF4-FFF2-40B4-BE49-F238E27FC236}">
                <a16:creationId xmlns:a16="http://schemas.microsoft.com/office/drawing/2014/main" id="{A3472850-4ABE-4C62-858D-E5FBBEDDD217}"/>
              </a:ext>
            </a:extLst>
          </p:cNvPr>
          <p:cNvSpPr/>
          <p:nvPr/>
        </p:nvSpPr>
        <p:spPr>
          <a:xfrm>
            <a:off x="-14514" y="2041544"/>
            <a:ext cx="12206514" cy="4792910"/>
          </a:xfrm>
          <a:custGeom>
            <a:avLst/>
            <a:gdLst>
              <a:gd name="connsiteX0" fmla="*/ 0 w 10756397"/>
              <a:gd name="connsiteY0" fmla="*/ 0 h 2188028"/>
              <a:gd name="connsiteX1" fmla="*/ 10756397 w 10756397"/>
              <a:gd name="connsiteY1" fmla="*/ 0 h 2188028"/>
              <a:gd name="connsiteX2" fmla="*/ 8104895 w 10756397"/>
              <a:gd name="connsiteY2" fmla="*/ 2188028 h 2188028"/>
              <a:gd name="connsiteX3" fmla="*/ 1805567 w 10756397"/>
              <a:gd name="connsiteY3" fmla="*/ 2188028 h 218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56397" h="2188028">
                <a:moveTo>
                  <a:pt x="0" y="0"/>
                </a:moveTo>
                <a:lnTo>
                  <a:pt x="10756397" y="0"/>
                </a:lnTo>
                <a:lnTo>
                  <a:pt x="8104895" y="2188028"/>
                </a:lnTo>
                <a:lnTo>
                  <a:pt x="1805567" y="2188028"/>
                </a:lnTo>
                <a:close/>
              </a:path>
            </a:pathLst>
          </a:custGeom>
          <a:solidFill>
            <a:srgbClr val="643585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31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F3264DE-58AC-4D67-8EE8-B72EFA1AC1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252" t="11981" r="35198" b="27722"/>
          <a:stretch/>
        </p:blipFill>
        <p:spPr>
          <a:xfrm>
            <a:off x="1183338" y="4961585"/>
            <a:ext cx="2492191" cy="1896415"/>
          </a:xfrm>
          <a:prstGeom prst="rect">
            <a:avLst/>
          </a:prstGeom>
        </p:spPr>
      </p:pic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E0C4BA5-89D4-4E74-9873-7910BBC30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2993" y="1547579"/>
            <a:ext cx="10223500" cy="3762841"/>
          </a:xfrm>
        </p:spPr>
        <p:txBody>
          <a:bodyPr>
            <a:normAutofit/>
          </a:bodyPr>
          <a:lstStyle/>
          <a:p>
            <a:r>
              <a:rPr lang="ar-SA" sz="44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استخدم </a:t>
            </a:r>
            <a:r>
              <a:rPr lang="ar-SA" sz="4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نسخة مكبرة </a:t>
            </a:r>
            <a:r>
              <a:rPr lang="ar-SA" sz="44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من النموذج واستخدم النوتات اللاصقة</a:t>
            </a:r>
          </a:p>
          <a:p>
            <a:r>
              <a:rPr lang="ar-SA" sz="44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استخدم </a:t>
            </a:r>
            <a:r>
              <a:rPr lang="ar-SA" sz="4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الألوان المختلفة </a:t>
            </a:r>
            <a:r>
              <a:rPr lang="ar-SA" sz="44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من النوتات اللاصقة</a:t>
            </a:r>
          </a:p>
          <a:p>
            <a:r>
              <a:rPr lang="ar-SA" sz="4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اكتب وارسم </a:t>
            </a:r>
            <a:r>
              <a:rPr lang="ar-SA" sz="44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على النوتات لتبين وجهة نظرك</a:t>
            </a:r>
          </a:p>
          <a:p>
            <a:r>
              <a:rPr lang="ar-SA" sz="44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حاول أن تقدم نموذج وكأنك تقرأ </a:t>
            </a:r>
            <a:r>
              <a:rPr lang="ar-SA" sz="4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قصة مترابطة</a:t>
            </a:r>
          </a:p>
          <a:p>
            <a:r>
              <a:rPr lang="ar-SA" sz="44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اعمل </a:t>
            </a:r>
            <a:r>
              <a:rPr lang="ar-SA" sz="4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أكثر من نموذج </a:t>
            </a:r>
            <a:r>
              <a:rPr lang="ar-SA" sz="44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لمشروعك ولا تتعلق بأول نموذج تقوم به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AA5C67E6-FBE0-4C7D-B52D-3E8EE89F155B}"/>
              </a:ext>
            </a:extLst>
          </p:cNvPr>
          <p:cNvSpPr/>
          <p:nvPr/>
        </p:nvSpPr>
        <p:spPr>
          <a:xfrm>
            <a:off x="1165411" y="248643"/>
            <a:ext cx="4069975" cy="1060203"/>
          </a:xfrm>
          <a:prstGeom prst="rect">
            <a:avLst/>
          </a:prstGeom>
          <a:solidFill>
            <a:srgbClr val="4F2A68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600" dirty="0">
                <a:ln w="3175"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  <a:latin typeface="Traditional Arabic" panose="02020603050405020304" pitchFamily="18" charset="-78"/>
                <a:cs typeface="Traditional Arabic" panose="02020603050405020304" pitchFamily="18" charset="-78"/>
              </a:rPr>
              <a:t>نصائح هامـــــــــة</a:t>
            </a:r>
          </a:p>
        </p:txBody>
      </p:sp>
      <p:sp>
        <p:nvSpPr>
          <p:cNvPr id="6" name="Parallelogram 3">
            <a:extLst>
              <a:ext uri="{FF2B5EF4-FFF2-40B4-BE49-F238E27FC236}">
                <a16:creationId xmlns:a16="http://schemas.microsoft.com/office/drawing/2014/main" id="{723E0EF6-CB2C-49EC-8BBB-49896C2DD145}"/>
              </a:ext>
            </a:extLst>
          </p:cNvPr>
          <p:cNvSpPr/>
          <p:nvPr/>
        </p:nvSpPr>
        <p:spPr>
          <a:xfrm flipH="1">
            <a:off x="13512" y="62563"/>
            <a:ext cx="12178488" cy="6732873"/>
          </a:xfrm>
          <a:prstGeom prst="parallelogram">
            <a:avLst>
              <a:gd name="adj" fmla="val 95758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9">
            <a:extLst>
              <a:ext uri="{FF2B5EF4-FFF2-40B4-BE49-F238E27FC236}">
                <a16:creationId xmlns:a16="http://schemas.microsoft.com/office/drawing/2014/main" id="{F4246DF1-2421-4902-AA04-27858626FD48}"/>
              </a:ext>
            </a:extLst>
          </p:cNvPr>
          <p:cNvSpPr/>
          <p:nvPr/>
        </p:nvSpPr>
        <p:spPr>
          <a:xfrm>
            <a:off x="-14514" y="1494926"/>
            <a:ext cx="12206514" cy="5382637"/>
          </a:xfrm>
          <a:custGeom>
            <a:avLst/>
            <a:gdLst>
              <a:gd name="connsiteX0" fmla="*/ 0 w 10756397"/>
              <a:gd name="connsiteY0" fmla="*/ 0 h 2188028"/>
              <a:gd name="connsiteX1" fmla="*/ 10756397 w 10756397"/>
              <a:gd name="connsiteY1" fmla="*/ 0 h 2188028"/>
              <a:gd name="connsiteX2" fmla="*/ 8104895 w 10756397"/>
              <a:gd name="connsiteY2" fmla="*/ 2188028 h 2188028"/>
              <a:gd name="connsiteX3" fmla="*/ 1805567 w 10756397"/>
              <a:gd name="connsiteY3" fmla="*/ 2188028 h 218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56397" h="2188028">
                <a:moveTo>
                  <a:pt x="0" y="0"/>
                </a:moveTo>
                <a:lnTo>
                  <a:pt x="10756397" y="0"/>
                </a:lnTo>
                <a:lnTo>
                  <a:pt x="8104895" y="2188028"/>
                </a:lnTo>
                <a:lnTo>
                  <a:pt x="1805567" y="2188028"/>
                </a:lnTo>
                <a:close/>
              </a:path>
            </a:pathLst>
          </a:custGeom>
          <a:solidFill>
            <a:srgbClr val="643585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FC88007B-5295-454E-BFCC-B67BC1AFCCAF}"/>
              </a:ext>
            </a:extLst>
          </p:cNvPr>
          <p:cNvSpPr/>
          <p:nvPr/>
        </p:nvSpPr>
        <p:spPr>
          <a:xfrm rot="5400000">
            <a:off x="-2850481" y="2801428"/>
            <a:ext cx="6857999" cy="1130014"/>
          </a:xfrm>
          <a:prstGeom prst="rect">
            <a:avLst/>
          </a:prstGeom>
          <a:solidFill>
            <a:srgbClr val="4F2A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Business Model Canvas</a:t>
            </a:r>
            <a:endParaRPr lang="ar-SA" sz="48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020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hbabbek.com/upload/1p0davhb2w2s44g4wk.jpg">
            <a:extLst>
              <a:ext uri="{FF2B5EF4-FFF2-40B4-BE49-F238E27FC236}">
                <a16:creationId xmlns:a16="http://schemas.microsoft.com/office/drawing/2014/main" id="{DF284716-B2A4-4884-86F6-86B8AD5016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5" b="6645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bbsa-marketing.com/wp-content/uploads/2014/04/BBSA_Start_Your_Projects.jpg">
            <a:extLst>
              <a:ext uri="{FF2B5EF4-FFF2-40B4-BE49-F238E27FC236}">
                <a16:creationId xmlns:a16="http://schemas.microsoft.com/office/drawing/2014/main" id="{E3FA65D4-17F5-4959-BB5C-C06527195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717" y="6293223"/>
            <a:ext cx="1904925" cy="71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B1811CF9-2DF9-4F3D-90BA-7F7E19285B60}"/>
              </a:ext>
            </a:extLst>
          </p:cNvPr>
          <p:cNvGrpSpPr/>
          <p:nvPr/>
        </p:nvGrpSpPr>
        <p:grpSpPr>
          <a:xfrm>
            <a:off x="2886635" y="859847"/>
            <a:ext cx="4320988" cy="1249884"/>
            <a:chOff x="2671482" y="1159807"/>
            <a:chExt cx="4320988" cy="1249884"/>
          </a:xfrm>
        </p:grpSpPr>
        <p:sp>
          <p:nvSpPr>
            <p:cNvPr id="13" name="مستطيل: زوايا مستديرة 12">
              <a:extLst>
                <a:ext uri="{FF2B5EF4-FFF2-40B4-BE49-F238E27FC236}">
                  <a16:creationId xmlns:a16="http://schemas.microsoft.com/office/drawing/2014/main" id="{68C9B8B3-E6BD-467B-BB31-8A74FE88CFF8}"/>
                </a:ext>
              </a:extLst>
            </p:cNvPr>
            <p:cNvSpPr/>
            <p:nvPr/>
          </p:nvSpPr>
          <p:spPr>
            <a:xfrm>
              <a:off x="2671482" y="1159808"/>
              <a:ext cx="4320988" cy="114595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 sz="6000" b="1" dirty="0">
                <a:solidFill>
                  <a:schemeClr val="accent6">
                    <a:lumMod val="75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  <p:sp>
          <p:nvSpPr>
            <p:cNvPr id="14" name="مستطيل: زوايا مستديرة 13">
              <a:extLst>
                <a:ext uri="{FF2B5EF4-FFF2-40B4-BE49-F238E27FC236}">
                  <a16:creationId xmlns:a16="http://schemas.microsoft.com/office/drawing/2014/main" id="{628C6B85-4BA3-4496-BF99-51422626C629}"/>
                </a:ext>
              </a:extLst>
            </p:cNvPr>
            <p:cNvSpPr/>
            <p:nvPr/>
          </p:nvSpPr>
          <p:spPr>
            <a:xfrm>
              <a:off x="2680447" y="1159807"/>
              <a:ext cx="1129553" cy="426945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200" b="1" dirty="0">
                  <a:solidFill>
                    <a:schemeClr val="bg1"/>
                  </a:solidFill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بإذن الله</a:t>
              </a:r>
            </a:p>
          </p:txBody>
        </p: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4C48007C-2BDB-48BD-8CAD-B009B229C67B}"/>
                </a:ext>
              </a:extLst>
            </p:cNvPr>
            <p:cNvSpPr txBox="1"/>
            <p:nvPr/>
          </p:nvSpPr>
          <p:spPr>
            <a:xfrm>
              <a:off x="3182471" y="1301695"/>
              <a:ext cx="3809999" cy="110799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6600" b="1" dirty="0">
                  <a:solidFill>
                    <a:schemeClr val="accent6">
                      <a:lumMod val="75000"/>
                    </a:schemeClr>
                  </a:solidFill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بادر فأنت قادر</a:t>
              </a:r>
            </a:p>
          </p:txBody>
        </p:sp>
      </p:grpSp>
      <p:sp>
        <p:nvSpPr>
          <p:cNvPr id="17" name="Parallelogram 3">
            <a:extLst>
              <a:ext uri="{FF2B5EF4-FFF2-40B4-BE49-F238E27FC236}">
                <a16:creationId xmlns:a16="http://schemas.microsoft.com/office/drawing/2014/main" id="{54590E46-994E-4AF9-AE53-F252E680D81F}"/>
              </a:ext>
            </a:extLst>
          </p:cNvPr>
          <p:cNvSpPr/>
          <p:nvPr/>
        </p:nvSpPr>
        <p:spPr>
          <a:xfrm flipH="1">
            <a:off x="13512" y="62563"/>
            <a:ext cx="12178488" cy="6732873"/>
          </a:xfrm>
          <a:prstGeom prst="parallelogram">
            <a:avLst>
              <a:gd name="adj" fmla="val 95758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9">
            <a:extLst>
              <a:ext uri="{FF2B5EF4-FFF2-40B4-BE49-F238E27FC236}">
                <a16:creationId xmlns:a16="http://schemas.microsoft.com/office/drawing/2014/main" id="{98682DEB-B88F-4B35-99AC-7B6F1D9D162F}"/>
              </a:ext>
            </a:extLst>
          </p:cNvPr>
          <p:cNvSpPr/>
          <p:nvPr/>
        </p:nvSpPr>
        <p:spPr>
          <a:xfrm>
            <a:off x="-14514" y="1990165"/>
            <a:ext cx="12206514" cy="4887398"/>
          </a:xfrm>
          <a:custGeom>
            <a:avLst/>
            <a:gdLst>
              <a:gd name="connsiteX0" fmla="*/ 0 w 10756397"/>
              <a:gd name="connsiteY0" fmla="*/ 0 h 2188028"/>
              <a:gd name="connsiteX1" fmla="*/ 10756397 w 10756397"/>
              <a:gd name="connsiteY1" fmla="*/ 0 h 2188028"/>
              <a:gd name="connsiteX2" fmla="*/ 8104895 w 10756397"/>
              <a:gd name="connsiteY2" fmla="*/ 2188028 h 2188028"/>
              <a:gd name="connsiteX3" fmla="*/ 1805567 w 10756397"/>
              <a:gd name="connsiteY3" fmla="*/ 2188028 h 218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56397" h="2188028">
                <a:moveTo>
                  <a:pt x="0" y="0"/>
                </a:moveTo>
                <a:lnTo>
                  <a:pt x="10756397" y="0"/>
                </a:lnTo>
                <a:lnTo>
                  <a:pt x="8104895" y="2188028"/>
                </a:lnTo>
                <a:lnTo>
                  <a:pt x="1805567" y="2188028"/>
                </a:lnTo>
                <a:close/>
              </a:path>
            </a:pathLst>
          </a:custGeom>
          <a:solidFill>
            <a:srgbClr val="643585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89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سهم: خماسي 6">
            <a:extLst>
              <a:ext uri="{FF2B5EF4-FFF2-40B4-BE49-F238E27FC236}">
                <a16:creationId xmlns:a16="http://schemas.microsoft.com/office/drawing/2014/main" id="{C73C9F8A-ED80-4C41-9D1D-300C5A77DFA1}"/>
              </a:ext>
            </a:extLst>
          </p:cNvPr>
          <p:cNvSpPr/>
          <p:nvPr/>
        </p:nvSpPr>
        <p:spPr>
          <a:xfrm>
            <a:off x="5074023" y="5681382"/>
            <a:ext cx="7020433" cy="1104900"/>
          </a:xfrm>
          <a:prstGeom prst="homePlate">
            <a:avLst/>
          </a:prstGeom>
          <a:solidFill>
            <a:srgbClr val="CA3737"/>
          </a:solidFill>
          <a:ln w="161925"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Kh.abonezar@gmail.com</a:t>
            </a:r>
            <a:endParaRPr lang="ar-SA" sz="4000" b="1" dirty="0">
              <a:solidFill>
                <a:schemeClr val="bg1"/>
              </a:solidFill>
            </a:endParaRPr>
          </a:p>
        </p:txBody>
      </p:sp>
      <p:pic>
        <p:nvPicPr>
          <p:cNvPr id="16" name="Picture 12" descr="نتيجة بحث الصور عن ‪gmail logo‬‏">
            <a:extLst>
              <a:ext uri="{FF2B5EF4-FFF2-40B4-BE49-F238E27FC236}">
                <a16:creationId xmlns:a16="http://schemas.microsoft.com/office/drawing/2014/main" id="{9B738102-1649-4754-AA32-312E0F8144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" t="13991" r="2919" b="13017"/>
          <a:stretch/>
        </p:blipFill>
        <p:spPr bwMode="auto">
          <a:xfrm>
            <a:off x="-152400" y="2981455"/>
            <a:ext cx="5356860" cy="411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C3ECC43C-D39A-43CF-9754-90B1080BB560}"/>
              </a:ext>
            </a:extLst>
          </p:cNvPr>
          <p:cNvSpPr/>
          <p:nvPr/>
        </p:nvSpPr>
        <p:spPr>
          <a:xfrm rot="16200000" flipV="1">
            <a:off x="2621642" y="-2661951"/>
            <a:ext cx="6858001" cy="12221027"/>
          </a:xfrm>
          <a:prstGeom prst="triangle">
            <a:avLst>
              <a:gd name="adj" fmla="val 0"/>
            </a:avLst>
          </a:prstGeom>
          <a:solidFill>
            <a:srgbClr val="643585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dirty="0"/>
          </a:p>
        </p:txBody>
      </p:sp>
      <p:sp>
        <p:nvSpPr>
          <p:cNvPr id="18" name="Freeform: Shape 9">
            <a:extLst>
              <a:ext uri="{FF2B5EF4-FFF2-40B4-BE49-F238E27FC236}">
                <a16:creationId xmlns:a16="http://schemas.microsoft.com/office/drawing/2014/main" id="{C17A1E46-E414-4D12-9095-D89DB859132B}"/>
              </a:ext>
            </a:extLst>
          </p:cNvPr>
          <p:cNvSpPr/>
          <p:nvPr/>
        </p:nvSpPr>
        <p:spPr>
          <a:xfrm>
            <a:off x="-14514" y="19561"/>
            <a:ext cx="12130314" cy="6858002"/>
          </a:xfrm>
          <a:custGeom>
            <a:avLst/>
            <a:gdLst>
              <a:gd name="connsiteX0" fmla="*/ 0 w 10756397"/>
              <a:gd name="connsiteY0" fmla="*/ 0 h 2188028"/>
              <a:gd name="connsiteX1" fmla="*/ 10756397 w 10756397"/>
              <a:gd name="connsiteY1" fmla="*/ 0 h 2188028"/>
              <a:gd name="connsiteX2" fmla="*/ 8104895 w 10756397"/>
              <a:gd name="connsiteY2" fmla="*/ 2188028 h 2188028"/>
              <a:gd name="connsiteX3" fmla="*/ 1805567 w 10756397"/>
              <a:gd name="connsiteY3" fmla="*/ 2188028 h 218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56397" h="2188028">
                <a:moveTo>
                  <a:pt x="0" y="0"/>
                </a:moveTo>
                <a:lnTo>
                  <a:pt x="10756397" y="0"/>
                </a:lnTo>
                <a:lnTo>
                  <a:pt x="8104895" y="2188028"/>
                </a:lnTo>
                <a:lnTo>
                  <a:pt x="1805567" y="2188028"/>
                </a:lnTo>
                <a:close/>
              </a:path>
            </a:pathLst>
          </a:custGeom>
          <a:solidFill>
            <a:srgbClr val="643585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" descr="ÙØªÙØ¬Ø© Ø¨Ø­Ø« Ø§ÙØµÙØ± Ø¹Ù Project">
            <a:extLst>
              <a:ext uri="{FF2B5EF4-FFF2-40B4-BE49-F238E27FC236}">
                <a16:creationId xmlns:a16="http://schemas.microsoft.com/office/drawing/2014/main" id="{AEFCEA86-1B35-448D-8DFA-9D0E537AA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048" y="-197961"/>
            <a:ext cx="7445607" cy="419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94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7D70F96-5E03-48E9-969A-567F3EE80BA3}"/>
              </a:ext>
            </a:extLst>
          </p:cNvPr>
          <p:cNvSpPr/>
          <p:nvPr/>
        </p:nvSpPr>
        <p:spPr>
          <a:xfrm>
            <a:off x="-212097" y="198638"/>
            <a:ext cx="118044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rgbClr val="00206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Business Model Generation</a:t>
            </a:r>
            <a:endParaRPr lang="ar-SA" sz="7200" b="1" dirty="0">
              <a:solidFill>
                <a:srgbClr val="00206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grpSp>
        <p:nvGrpSpPr>
          <p:cNvPr id="78" name="مجموعة 77">
            <a:extLst>
              <a:ext uri="{FF2B5EF4-FFF2-40B4-BE49-F238E27FC236}">
                <a16:creationId xmlns:a16="http://schemas.microsoft.com/office/drawing/2014/main" id="{FBC2CC7F-969C-43E0-9EF4-119D4D9C1E2F}"/>
              </a:ext>
            </a:extLst>
          </p:cNvPr>
          <p:cNvGrpSpPr/>
          <p:nvPr/>
        </p:nvGrpSpPr>
        <p:grpSpPr>
          <a:xfrm>
            <a:off x="-161453" y="1069298"/>
            <a:ext cx="8010899" cy="1099265"/>
            <a:chOff x="3153342" y="-406417"/>
            <a:chExt cx="10213201" cy="2960484"/>
          </a:xfrm>
        </p:grpSpPr>
        <p:sp>
          <p:nvSpPr>
            <p:cNvPr id="79" name="Rectangle: Rounded Corners 19">
              <a:extLst>
                <a:ext uri="{FF2B5EF4-FFF2-40B4-BE49-F238E27FC236}">
                  <a16:creationId xmlns:a16="http://schemas.microsoft.com/office/drawing/2014/main" id="{291254D8-7594-40B9-9FA3-763FFBABA040}"/>
                </a:ext>
              </a:extLst>
            </p:cNvPr>
            <p:cNvSpPr/>
            <p:nvPr/>
          </p:nvSpPr>
          <p:spPr>
            <a:xfrm>
              <a:off x="3280597" y="-406417"/>
              <a:ext cx="10085946" cy="2960484"/>
            </a:xfrm>
            <a:prstGeom prst="roundRect">
              <a:avLst>
                <a:gd name="adj" fmla="val 22906"/>
              </a:avLst>
            </a:prstGeom>
            <a:solidFill>
              <a:schemeClr val="bg1"/>
            </a:soli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N" dirty="0"/>
            </a:p>
          </p:txBody>
        </p:sp>
        <p:sp>
          <p:nvSpPr>
            <p:cNvPr id="80" name="TextBox 10">
              <a:extLst>
                <a:ext uri="{FF2B5EF4-FFF2-40B4-BE49-F238E27FC236}">
                  <a16:creationId xmlns:a16="http://schemas.microsoft.com/office/drawing/2014/main" id="{E38FCD53-1166-4451-A76C-CE8DADB1C7AF}"/>
                </a:ext>
              </a:extLst>
            </p:cNvPr>
            <p:cNvSpPr txBox="1"/>
            <p:nvPr/>
          </p:nvSpPr>
          <p:spPr>
            <a:xfrm>
              <a:off x="3153342" y="-323487"/>
              <a:ext cx="9934100" cy="1906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ar-SA" sz="4000" b="1" dirty="0"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تعرف على مشروعك من خلال 9 مكونات رئيسية</a:t>
              </a:r>
              <a:endParaRPr lang="en-US" sz="4000" b="1" dirty="0"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</p:grpSp>
      <p:sp>
        <p:nvSpPr>
          <p:cNvPr id="81" name="مستطيل 80">
            <a:extLst>
              <a:ext uri="{FF2B5EF4-FFF2-40B4-BE49-F238E27FC236}">
                <a16:creationId xmlns:a16="http://schemas.microsoft.com/office/drawing/2014/main" id="{66383CA3-CFA4-489D-910D-B0C2CA7C84AC}"/>
              </a:ext>
            </a:extLst>
          </p:cNvPr>
          <p:cNvSpPr/>
          <p:nvPr/>
        </p:nvSpPr>
        <p:spPr>
          <a:xfrm>
            <a:off x="0" y="-1"/>
            <a:ext cx="12205512" cy="1181804"/>
          </a:xfrm>
          <a:prstGeom prst="rect">
            <a:avLst/>
          </a:prstGeom>
          <a:solidFill>
            <a:srgbClr val="000000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 dirty="0"/>
          </a:p>
        </p:txBody>
      </p:sp>
      <p:sp>
        <p:nvSpPr>
          <p:cNvPr id="82" name="Parallelogram 3">
            <a:extLst>
              <a:ext uri="{FF2B5EF4-FFF2-40B4-BE49-F238E27FC236}">
                <a16:creationId xmlns:a16="http://schemas.microsoft.com/office/drawing/2014/main" id="{EE52B3FA-D1E0-41B7-A0D5-A1D3A868C38F}"/>
              </a:ext>
            </a:extLst>
          </p:cNvPr>
          <p:cNvSpPr/>
          <p:nvPr/>
        </p:nvSpPr>
        <p:spPr>
          <a:xfrm flipH="1">
            <a:off x="13512" y="138156"/>
            <a:ext cx="12178488" cy="6732873"/>
          </a:xfrm>
          <a:prstGeom prst="parallelogram">
            <a:avLst>
              <a:gd name="adj" fmla="val 132989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83" name="Picture 2" descr="https://www.builder-resources.com/images/BMC-Illustrated.png">
            <a:extLst>
              <a:ext uri="{FF2B5EF4-FFF2-40B4-BE49-F238E27FC236}">
                <a16:creationId xmlns:a16="http://schemas.microsoft.com/office/drawing/2014/main" id="{F4C8D665-8DBD-43FA-91AE-6CDFB58E3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126" y="1651819"/>
            <a:ext cx="7997387" cy="52219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مستطيل 83">
            <a:extLst>
              <a:ext uri="{FF2B5EF4-FFF2-40B4-BE49-F238E27FC236}">
                <a16:creationId xmlns:a16="http://schemas.microsoft.com/office/drawing/2014/main" id="{E2A82A18-8854-4EE1-B54C-A686A6FCC0E8}"/>
              </a:ext>
            </a:extLst>
          </p:cNvPr>
          <p:cNvSpPr/>
          <p:nvPr/>
        </p:nvSpPr>
        <p:spPr>
          <a:xfrm>
            <a:off x="7730343" y="1318843"/>
            <a:ext cx="407055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ar-SA" sz="40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1- شرائح العملاء</a:t>
            </a:r>
            <a:endParaRPr lang="en-US" sz="4000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r>
              <a:rPr lang="ar-SA" sz="40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2- القيمة المقترحة</a:t>
            </a:r>
            <a:endParaRPr lang="en-US" sz="4000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r>
              <a:rPr lang="ar-SA" sz="40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3- قنوات التوزيع</a:t>
            </a:r>
            <a:endParaRPr lang="en-US" sz="4000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r>
              <a:rPr lang="ar-SA" sz="40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4-العلاقة مع العملاء</a:t>
            </a:r>
            <a:endParaRPr lang="en-US" sz="4000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r>
              <a:rPr lang="ar-SA" sz="40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5-</a:t>
            </a:r>
            <a:r>
              <a:rPr lang="en-US" sz="40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SA" sz="40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مصادر الإيرادات</a:t>
            </a:r>
            <a:endParaRPr lang="en-US" sz="4000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r>
              <a:rPr lang="ar-SA" sz="40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6- الموارد الأساسية</a:t>
            </a:r>
            <a:endParaRPr lang="en-US" sz="4000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r>
              <a:rPr lang="ar-SA" sz="40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7- الأنشطة الأساسية</a:t>
            </a:r>
          </a:p>
          <a:p>
            <a:pPr lvl="0">
              <a:defRPr/>
            </a:pPr>
            <a:r>
              <a:rPr lang="ar-SA" sz="40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8- الشركاء الأساسيون</a:t>
            </a:r>
            <a:endParaRPr lang="en-US" sz="4000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r>
              <a:rPr lang="ar-SA" sz="40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9-</a:t>
            </a:r>
            <a:r>
              <a:rPr lang="en-US" sz="40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SA" sz="40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هيكل التكاليف</a:t>
            </a:r>
            <a:endParaRPr lang="en-US" sz="4000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8615A0B-E467-4D59-A047-266A135181BF}"/>
              </a:ext>
            </a:extLst>
          </p:cNvPr>
          <p:cNvSpPr/>
          <p:nvPr/>
        </p:nvSpPr>
        <p:spPr>
          <a:xfrm>
            <a:off x="-14514" y="1100091"/>
            <a:ext cx="12206514" cy="5777472"/>
          </a:xfrm>
          <a:custGeom>
            <a:avLst/>
            <a:gdLst>
              <a:gd name="connsiteX0" fmla="*/ 0 w 10756397"/>
              <a:gd name="connsiteY0" fmla="*/ 0 h 2188028"/>
              <a:gd name="connsiteX1" fmla="*/ 10756397 w 10756397"/>
              <a:gd name="connsiteY1" fmla="*/ 0 h 2188028"/>
              <a:gd name="connsiteX2" fmla="*/ 8104895 w 10756397"/>
              <a:gd name="connsiteY2" fmla="*/ 2188028 h 2188028"/>
              <a:gd name="connsiteX3" fmla="*/ 1805567 w 10756397"/>
              <a:gd name="connsiteY3" fmla="*/ 2188028 h 218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56397" h="2188028">
                <a:moveTo>
                  <a:pt x="0" y="0"/>
                </a:moveTo>
                <a:lnTo>
                  <a:pt x="10756397" y="0"/>
                </a:lnTo>
                <a:lnTo>
                  <a:pt x="8104895" y="2188028"/>
                </a:lnTo>
                <a:lnTo>
                  <a:pt x="1805567" y="2188028"/>
                </a:lnTo>
                <a:close/>
              </a:path>
            </a:pathLst>
          </a:custGeom>
          <a:solidFill>
            <a:srgbClr val="643585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04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DA00FB2-051B-4F24-B8DF-92A203EE36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72548" y1="8594" x2="72548" y2="8594"/>
                        <a14:backgroundMark x1="96047" y1="7682" x2="16179" y2="6901"/>
                        <a14:backgroundMark x1="3148" y1="9505" x2="92387" y2="4688"/>
                        <a14:backgroundMark x1="2928" y1="3385" x2="3367" y2="10286"/>
                        <a14:backgroundMark x1="8199" y1="3906" x2="33895" y2="9896"/>
                        <a14:backgroundMark x1="37042" y1="9896" x2="85652" y2="6380"/>
                        <a14:backgroundMark x1="98463" y1="89453" x2="1245" y2="96354"/>
                        <a14:backgroundMark x1="732" y1="89974" x2="96779" y2="97266"/>
                        <a14:backgroundMark x1="28331" y1="21484" x2="2635" y2="21875"/>
                        <a14:backgroundMark x1="2635" y1="25391" x2="28551" y2="18490"/>
                        <a14:backgroundMark x1="26867" y1="27083" x2="2635" y2="19792"/>
                        <a14:backgroundMark x1="7247" y1="16797" x2="16911" y2="24089"/>
                        <a14:backgroundMark x1="14788" y1="18490" x2="4100" y2="24089"/>
                      </a14:backgroundRemoval>
                    </a14:imgEffect>
                  </a14:imgLayer>
                </a14:imgProps>
              </a:ext>
            </a:extLst>
          </a:blip>
          <a:srcRect l="8952" t="9321"/>
          <a:stretch/>
        </p:blipFill>
        <p:spPr>
          <a:xfrm>
            <a:off x="0" y="0"/>
            <a:ext cx="12191999" cy="682683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FA7E946-018E-4676-88F0-144B115166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72548" y1="8594" x2="72548" y2="8594"/>
                        <a14:backgroundMark x1="96047" y1="7682" x2="16179" y2="6901"/>
                        <a14:backgroundMark x1="3148" y1="9505" x2="92387" y2="4688"/>
                        <a14:backgroundMark x1="2928" y1="3385" x2="3367" y2="10286"/>
                        <a14:backgroundMark x1="8199" y1="3906" x2="33895" y2="9896"/>
                        <a14:backgroundMark x1="37042" y1="9896" x2="85652" y2="6380"/>
                        <a14:backgroundMark x1="98463" y1="89453" x2="1245" y2="96354"/>
                        <a14:backgroundMark x1="732" y1="89974" x2="96779" y2="97266"/>
                      </a14:backgroundRemoval>
                    </a14:imgEffect>
                  </a14:imgLayer>
                </a14:imgProps>
              </a:ext>
            </a:extLst>
          </a:blip>
          <a:srcRect l="968" t="16758" r="71935" b="72484"/>
          <a:stretch/>
        </p:blipFill>
        <p:spPr>
          <a:xfrm>
            <a:off x="471949" y="289170"/>
            <a:ext cx="5840361" cy="1303655"/>
          </a:xfrm>
          <a:prstGeom prst="rect">
            <a:avLst/>
          </a:prstGeom>
        </p:spPr>
      </p:pic>
      <p:sp>
        <p:nvSpPr>
          <p:cNvPr id="5" name="Parallelogram 3">
            <a:extLst>
              <a:ext uri="{FF2B5EF4-FFF2-40B4-BE49-F238E27FC236}">
                <a16:creationId xmlns:a16="http://schemas.microsoft.com/office/drawing/2014/main" id="{BE8BE6F3-3F89-4BAE-8CDE-87EC992EE634}"/>
              </a:ext>
            </a:extLst>
          </p:cNvPr>
          <p:cNvSpPr/>
          <p:nvPr/>
        </p:nvSpPr>
        <p:spPr>
          <a:xfrm flipH="1">
            <a:off x="13512" y="62563"/>
            <a:ext cx="12178488" cy="6732873"/>
          </a:xfrm>
          <a:prstGeom prst="parallelogram">
            <a:avLst>
              <a:gd name="adj" fmla="val 95758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9">
            <a:extLst>
              <a:ext uri="{FF2B5EF4-FFF2-40B4-BE49-F238E27FC236}">
                <a16:creationId xmlns:a16="http://schemas.microsoft.com/office/drawing/2014/main" id="{D9A3A1E3-2881-4A8E-B319-7A2EC68D6FBE}"/>
              </a:ext>
            </a:extLst>
          </p:cNvPr>
          <p:cNvSpPr/>
          <p:nvPr/>
        </p:nvSpPr>
        <p:spPr>
          <a:xfrm>
            <a:off x="-14514" y="2259106"/>
            <a:ext cx="12206514" cy="4618457"/>
          </a:xfrm>
          <a:custGeom>
            <a:avLst/>
            <a:gdLst>
              <a:gd name="connsiteX0" fmla="*/ 0 w 10756397"/>
              <a:gd name="connsiteY0" fmla="*/ 0 h 2188028"/>
              <a:gd name="connsiteX1" fmla="*/ 10756397 w 10756397"/>
              <a:gd name="connsiteY1" fmla="*/ 0 h 2188028"/>
              <a:gd name="connsiteX2" fmla="*/ 8104895 w 10756397"/>
              <a:gd name="connsiteY2" fmla="*/ 2188028 h 2188028"/>
              <a:gd name="connsiteX3" fmla="*/ 1805567 w 10756397"/>
              <a:gd name="connsiteY3" fmla="*/ 2188028 h 218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56397" h="2188028">
                <a:moveTo>
                  <a:pt x="0" y="0"/>
                </a:moveTo>
                <a:lnTo>
                  <a:pt x="10756397" y="0"/>
                </a:lnTo>
                <a:lnTo>
                  <a:pt x="8104895" y="2188028"/>
                </a:lnTo>
                <a:lnTo>
                  <a:pt x="1805567" y="2188028"/>
                </a:lnTo>
                <a:close/>
              </a:path>
            </a:pathLst>
          </a:custGeom>
          <a:solidFill>
            <a:srgbClr val="643585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589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C560EDC-B9DB-4807-95E4-684049F293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8" t="10139" r="2143" b="4952"/>
          <a:stretch/>
        </p:blipFill>
        <p:spPr>
          <a:xfrm>
            <a:off x="0" y="739112"/>
            <a:ext cx="12192000" cy="6118888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9B2C8A09-D785-41C0-8653-2B55AE0C272D}"/>
              </a:ext>
            </a:extLst>
          </p:cNvPr>
          <p:cNvSpPr/>
          <p:nvPr/>
        </p:nvSpPr>
        <p:spPr>
          <a:xfrm>
            <a:off x="-1" y="0"/>
            <a:ext cx="12166729" cy="812801"/>
          </a:xfrm>
          <a:prstGeom prst="rect">
            <a:avLst/>
          </a:prstGeom>
          <a:solidFill>
            <a:srgbClr val="002060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SA" sz="5400" b="1" dirty="0">
                <a:solidFill>
                  <a:srgbClr val="643585"/>
                </a:solidFill>
              </a:rPr>
              <a:t>الأركان الأربعة لأي مشروع</a:t>
            </a:r>
            <a:r>
              <a:rPr lang="ar-SA" sz="2800" b="1" dirty="0">
                <a:solidFill>
                  <a:srgbClr val="643585"/>
                </a:solidFill>
              </a:rPr>
              <a:t>   </a:t>
            </a:r>
            <a:r>
              <a:rPr lang="en-US" sz="2000" b="1" dirty="0">
                <a:solidFill>
                  <a:srgbClr val="643585"/>
                </a:solidFill>
              </a:rPr>
              <a:t>Business Model Canvas</a:t>
            </a:r>
            <a:endParaRPr lang="ar-SA" sz="2800" b="1" dirty="0">
              <a:solidFill>
                <a:srgbClr val="643585"/>
              </a:solidFill>
            </a:endParaRP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C4F7C68B-2E3F-4EAA-9DCA-2BF385E3BA06}"/>
              </a:ext>
            </a:extLst>
          </p:cNvPr>
          <p:cNvSpPr/>
          <p:nvPr/>
        </p:nvSpPr>
        <p:spPr>
          <a:xfrm flipH="1">
            <a:off x="13512" y="62563"/>
            <a:ext cx="12178488" cy="6732873"/>
          </a:xfrm>
          <a:prstGeom prst="parallelogram">
            <a:avLst>
              <a:gd name="adj" fmla="val 95758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653291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2771</TotalTime>
  <Words>1688</Words>
  <Application>Microsoft Office PowerPoint</Application>
  <PresentationFormat>شاشة عريضة</PresentationFormat>
  <Paragraphs>309</Paragraphs>
  <Slides>62</Slides>
  <Notes>17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62</vt:i4>
      </vt:variant>
    </vt:vector>
  </HeadingPairs>
  <TitlesOfParts>
    <vt:vector size="71" baseType="lpstr">
      <vt:lpstr>Arial</vt:lpstr>
      <vt:lpstr>Calibri</vt:lpstr>
      <vt:lpstr>Calibri Light</vt:lpstr>
      <vt:lpstr>HelveticaNeueLT Arabic 45 Light</vt:lpstr>
      <vt:lpstr>Nexa Light</vt:lpstr>
      <vt:lpstr>Traditional Arabic</vt:lpstr>
      <vt:lpstr>Verdana</vt:lpstr>
      <vt:lpstr>نسق Office</vt:lpstr>
      <vt:lpstr>1_نسق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تمارين عملية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Khalid</dc:creator>
  <cp:lastModifiedBy>1</cp:lastModifiedBy>
  <cp:revision>207</cp:revision>
  <dcterms:created xsi:type="dcterms:W3CDTF">2019-09-05T20:45:02Z</dcterms:created>
  <dcterms:modified xsi:type="dcterms:W3CDTF">2019-12-10T07:56:01Z</dcterms:modified>
</cp:coreProperties>
</file>