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8" r:id="rId2"/>
  </p:sldMasterIdLst>
  <p:notesMasterIdLst>
    <p:notesMasterId r:id="rId36"/>
  </p:notesMasterIdLst>
  <p:handoutMasterIdLst>
    <p:handoutMasterId r:id="rId37"/>
  </p:handoutMasterIdLst>
  <p:sldIdLst>
    <p:sldId id="264" r:id="rId3"/>
    <p:sldId id="909" r:id="rId4"/>
    <p:sldId id="907" r:id="rId5"/>
    <p:sldId id="764" r:id="rId6"/>
    <p:sldId id="763" r:id="rId7"/>
    <p:sldId id="766" r:id="rId8"/>
    <p:sldId id="767" r:id="rId9"/>
    <p:sldId id="769" r:id="rId10"/>
    <p:sldId id="770" r:id="rId11"/>
    <p:sldId id="908" r:id="rId12"/>
    <p:sldId id="771" r:id="rId13"/>
    <p:sldId id="772" r:id="rId14"/>
    <p:sldId id="773" r:id="rId15"/>
    <p:sldId id="774" r:id="rId16"/>
    <p:sldId id="775" r:id="rId17"/>
    <p:sldId id="776" r:id="rId18"/>
    <p:sldId id="777" r:id="rId19"/>
    <p:sldId id="778" r:id="rId20"/>
    <p:sldId id="779" r:id="rId21"/>
    <p:sldId id="780" r:id="rId22"/>
    <p:sldId id="781" r:id="rId23"/>
    <p:sldId id="782" r:id="rId24"/>
    <p:sldId id="783" r:id="rId25"/>
    <p:sldId id="784" r:id="rId26"/>
    <p:sldId id="785" r:id="rId27"/>
    <p:sldId id="786" r:id="rId28"/>
    <p:sldId id="787" r:id="rId29"/>
    <p:sldId id="788" r:id="rId30"/>
    <p:sldId id="789" r:id="rId31"/>
    <p:sldId id="792" r:id="rId32"/>
    <p:sldId id="793" r:id="rId33"/>
    <p:sldId id="794" r:id="rId34"/>
    <p:sldId id="414" r:id="rId3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F73"/>
    <a:srgbClr val="993366"/>
    <a:srgbClr val="BE1908"/>
    <a:srgbClr val="F48E56"/>
    <a:srgbClr val="00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89080" autoAdjust="0"/>
  </p:normalViewPr>
  <p:slideViewPr>
    <p:cSldViewPr showGuides="1">
      <p:cViewPr varScale="1">
        <p:scale>
          <a:sx n="60" d="100"/>
          <a:sy n="60" d="100"/>
        </p:scale>
        <p:origin x="996" y="36"/>
      </p:cViewPr>
      <p:guideLst>
        <p:guide pos="3839"/>
        <p:guide orient="horz" pos="2160"/>
      </p:guideLst>
    </p:cSldViewPr>
  </p:slideViewPr>
  <p:notesTextViewPr>
    <p:cViewPr>
      <p:scale>
        <a:sx n="66" d="100"/>
        <a:sy n="66" d="100"/>
      </p:scale>
      <p:origin x="0" y="0"/>
    </p:cViewPr>
  </p:notesTextViewPr>
  <p:notesViewPr>
    <p:cSldViewPr>
      <p:cViewPr varScale="1">
        <p:scale>
          <a:sx n="54" d="100"/>
          <a:sy n="54" d="100"/>
        </p:scale>
        <p:origin x="1884"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4/11/2020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4/11/2020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
        <p:nvSpPr>
          <p:cNvPr id="8" name="Subtitle 2"/>
          <p:cNvSpPr>
            <a:spLocks noGrp="1"/>
          </p:cNvSpPr>
          <p:nvPr/>
        </p:nvSpPr>
        <p:spPr>
          <a:xfrm>
            <a:off x="-3411760" y="3491880"/>
            <a:ext cx="6650832" cy="413539"/>
          </a:xfrm>
          <a:prstGeom prst="rect">
            <a:avLst/>
          </a:prstGeom>
        </p:spPr>
        <p:txBody>
          <a:bodyPr vert="horz" lIns="91440" tIns="45720" rIns="91440" bIns="45720" rtlCol="0">
            <a:normAutofit/>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sz="1400" dirty="0"/>
              <a:t>إعداد وتقديم المدربة : فاطمة العويد</a:t>
            </a:r>
            <a:endParaRPr lang="en-US" sz="140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a:p>
        </p:txBody>
      </p:sp>
    </p:spTree>
    <p:extLst>
      <p:ext uri="{BB962C8B-B14F-4D97-AF65-F5344CB8AC3E}">
        <p14:creationId xmlns:p14="http://schemas.microsoft.com/office/powerpoint/2010/main" val="204206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B8796F01-7154-41E0-B48B-A6921757531A}" type="slidenum">
              <a:rPr lang="ar-SA" smtClean="0"/>
              <a:pPr/>
              <a:t>8</a:t>
            </a:fld>
            <a:endParaRPr lang="ar-SA"/>
          </a:p>
        </p:txBody>
      </p:sp>
    </p:spTree>
    <p:extLst>
      <p:ext uri="{BB962C8B-B14F-4D97-AF65-F5344CB8AC3E}">
        <p14:creationId xmlns:p14="http://schemas.microsoft.com/office/powerpoint/2010/main" val="98961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099764" y="4455621"/>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37DED6-D4C7-42EE-AB49-D2E39E64FDE4}" type="slidenum">
              <a:rPr lang="ar-SA" smtClean="0"/>
              <a:pPr/>
              <a:t>‹#›</a:t>
            </a:fld>
            <a:endParaRPr lang="ar-SA"/>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1656741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37DED6-D4C7-42EE-AB49-D2E39E64FDE4}" type="slidenum">
              <a:rPr lang="ar-SA" smtClean="0"/>
              <a:pPr/>
              <a:t>‹#›</a:t>
            </a:fld>
            <a:endParaRPr lang="ar-SA"/>
          </a:p>
        </p:txBody>
      </p:sp>
      <p:sp>
        <p:nvSpPr>
          <p:cNvPr id="7"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33358077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2302"/>
            <a:ext cx="2628215" cy="575989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7982" y="412302"/>
            <a:ext cx="7732286" cy="5759898"/>
          </a:xfrm>
        </p:spPr>
        <p:txBody>
          <a:bodyPr vert="eaVert" lIns="45720" tIns="0" rIns="45720" bIns="0"/>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37DED6-D4C7-42EE-AB49-D2E39E64FDE4}" type="slidenum">
              <a:rPr lang="ar-SA" smtClean="0"/>
              <a:pPr/>
              <a:t>‹#›</a:t>
            </a:fld>
            <a:endParaRPr lang="ar-SA"/>
          </a:p>
        </p:txBody>
      </p:sp>
    </p:spTree>
    <p:extLst>
      <p:ext uri="{BB962C8B-B14F-4D97-AF65-F5344CB8AC3E}">
        <p14:creationId xmlns:p14="http://schemas.microsoft.com/office/powerpoint/2010/main" val="25988433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37DED6-D4C7-42EE-AB49-D2E39E64FDE4}" type="slidenum">
              <a:rPr lang="ar-SA" smtClean="0"/>
              <a:pPr/>
              <a:t>‹#›</a:t>
            </a:fld>
            <a:endParaRPr lang="ar-SA"/>
          </a:p>
        </p:txBody>
      </p:sp>
    </p:spTree>
    <p:extLst>
      <p:ext uri="{BB962C8B-B14F-4D97-AF65-F5344CB8AC3E}">
        <p14:creationId xmlns:p14="http://schemas.microsoft.com/office/powerpoint/2010/main" val="6365430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37DED6-D4C7-42EE-AB49-D2E39E64FDE4}" type="slidenum">
              <a:rPr lang="ar-SA" smtClean="0"/>
              <a:pPr/>
              <a:t>‹#›</a:t>
            </a:fld>
            <a:endParaRPr lang="ar-SA"/>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165699015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6992" y="1845734"/>
            <a:ext cx="4936474" cy="402336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37DED6-D4C7-42EE-AB49-D2E39E64FDE4}" type="slidenum">
              <a:rPr lang="ar-SA" smtClean="0"/>
              <a:pPr/>
              <a:t>‹#›</a:t>
            </a:fld>
            <a:endParaRPr lang="ar-SA"/>
          </a:p>
        </p:txBody>
      </p:sp>
    </p:spTree>
    <p:extLst>
      <p:ext uri="{BB962C8B-B14F-4D97-AF65-F5344CB8AC3E}">
        <p14:creationId xmlns:p14="http://schemas.microsoft.com/office/powerpoint/2010/main" val="19806649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1096994" y="2582334"/>
            <a:ext cx="4936474" cy="33782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6216301" y="2582334"/>
            <a:ext cx="4936474" cy="33782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B37DED6-D4C7-42EE-AB49-D2E39E64FDE4}" type="slidenum">
              <a:rPr lang="ar-SA" smtClean="0"/>
              <a:pPr/>
              <a:t>‹#›</a:t>
            </a:fld>
            <a:endParaRPr lang="ar-SA"/>
          </a:p>
        </p:txBody>
      </p:sp>
    </p:spTree>
    <p:extLst>
      <p:ext uri="{BB962C8B-B14F-4D97-AF65-F5344CB8AC3E}">
        <p14:creationId xmlns:p14="http://schemas.microsoft.com/office/powerpoint/2010/main" val="17641116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B37DED6-D4C7-42EE-AB49-D2E39E64FDE4}" type="slidenum">
              <a:rPr lang="ar-SA" smtClean="0"/>
              <a:pPr/>
              <a:t>‹#›</a:t>
            </a:fld>
            <a:endParaRPr lang="ar-SA"/>
          </a:p>
        </p:txBody>
      </p:sp>
    </p:spTree>
    <p:extLst>
      <p:ext uri="{BB962C8B-B14F-4D97-AF65-F5344CB8AC3E}">
        <p14:creationId xmlns:p14="http://schemas.microsoft.com/office/powerpoint/2010/main" val="41673908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ar-SA" dirty="0" err="1"/>
              <a:t>لتقلختلجصثخلجسجحتج</a:t>
            </a:r>
            <a:endParaRPr lang="ar-SA" dirty="0"/>
          </a:p>
          <a:p>
            <a:r>
              <a:rPr lang="ar-SA" dirty="0"/>
              <a:t>احق</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EB37DED6-D4C7-42EE-AB49-D2E39E64FDE4}" type="slidenum">
              <a:rPr lang="ar-SA" smtClean="0"/>
              <a:pPr/>
              <a:t>‹#›</a:t>
            </a:fld>
            <a:endParaRPr lang="ar-SA"/>
          </a:p>
        </p:txBody>
      </p:sp>
      <p:sp>
        <p:nvSpPr>
          <p:cNvPr id="10"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116671831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endParaRPr lang="ar-SA"/>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B37DED6-D4C7-42EE-AB49-D2E39E64FDE4}" type="slidenum">
              <a:rPr lang="ar-SA" smtClean="0"/>
              <a:pPr/>
              <a:t>‹#›</a:t>
            </a:fld>
            <a:endParaRPr lang="ar-SA"/>
          </a:p>
        </p:txBody>
      </p:sp>
      <p:sp>
        <p:nvSpPr>
          <p:cNvPr id="10"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2134225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5" y="5074920"/>
            <a:ext cx="10111011" cy="822960"/>
          </a:xfrm>
        </p:spPr>
        <p:txBody>
          <a:bodyPr lIns="91440" tIns="0" rIns="91440" bIns="0" anchor="b">
            <a:noAutofit/>
          </a:bodyPr>
          <a:lstStyle>
            <a:lvl1pPr>
              <a:defRPr sz="3599"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88810" cy="4915076"/>
          </a:xfrm>
          <a:solidFill>
            <a:schemeClr val="bg2">
              <a:lumMod val="90000"/>
            </a:schemeClr>
          </a:solidFill>
        </p:spPr>
        <p:txBody>
          <a:bodyPr lIns="457200" tIns="45720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6994" y="5907024"/>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37DED6-D4C7-42EE-AB49-D2E39E64FDE4}" type="slidenum">
              <a:rPr lang="ar-SA" smtClean="0"/>
              <a:pPr/>
              <a:t>‹#›</a:t>
            </a:fld>
            <a:endParaRPr lang="ar-SA"/>
          </a:p>
        </p:txBody>
      </p:sp>
      <p:sp>
        <p:nvSpPr>
          <p:cNvPr id="10"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32104325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1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93221" y="1625421"/>
            <a:ext cx="10055781" cy="4023360"/>
          </a:xfrm>
          <a:prstGeom prst="rect">
            <a:avLst/>
          </a:prstGeom>
        </p:spPr>
        <p:txBody>
          <a:bodyPr vert="horz" lIns="0" tIns="45720" rIns="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endParaRPr lang="ar-SA"/>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EB37DED6-D4C7-42EE-AB49-D2E39E64FDE4}" type="slidenum">
              <a:rPr lang="ar-SA" smtClean="0"/>
              <a:pPr/>
              <a:t>‹#›</a:t>
            </a:fld>
            <a:endParaRPr lang="ar-SA"/>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userDrawn="1"/>
        </p:nvSpPr>
        <p:spPr>
          <a:xfrm>
            <a:off x="26269" y="5943600"/>
            <a:ext cx="3109392" cy="413539"/>
          </a:xfrm>
          <a:prstGeom prst="rect">
            <a:avLst/>
          </a:prstGeom>
        </p:spPr>
        <p:txBody>
          <a:bodyPr vert="horz" lIns="91440" tIns="45720" rIns="91440" bIns="45720" rtlCol="0">
            <a:normAutofit fontScale="92500"/>
          </a:bodyPr>
          <a:lst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ar-SA" b="1" dirty="0">
                <a:solidFill>
                  <a:schemeClr val="accent3">
                    <a:lumMod val="50000"/>
                  </a:schemeClr>
                </a:solidFill>
              </a:rPr>
              <a:t>إعداد وتقديم المدربة : فاطمة العويد</a:t>
            </a:r>
            <a:endParaRPr lang="en-US" b="1" dirty="0">
              <a:solidFill>
                <a:schemeClr val="accent3">
                  <a:lumMod val="50000"/>
                </a:schemeClr>
              </a:solidFill>
            </a:endParaRPr>
          </a:p>
        </p:txBody>
      </p:sp>
    </p:spTree>
    <p:extLst>
      <p:ext uri="{BB962C8B-B14F-4D97-AF65-F5344CB8AC3E}">
        <p14:creationId xmlns:p14="http://schemas.microsoft.com/office/powerpoint/2010/main" val="24697790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randomBar dir="vert"/>
  </p:transition>
  <p:hf hdr="0" ftr="0" dt="0"/>
  <p:txStyles>
    <p:titleStyle>
      <a:lvl1pPr algn="l" defTabSz="914126" rtl="1"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r" defTabSz="914126"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r" defTabSz="914126" rtl="1"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r" defTabSz="914126"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126" rtl="1" eaLnBrk="1" latinLnBrk="0" hangingPunct="1">
        <a:defRPr sz="1799" kern="1200">
          <a:solidFill>
            <a:schemeClr val="tx1"/>
          </a:solidFill>
          <a:latin typeface="+mn-lt"/>
          <a:ea typeface="+mn-ea"/>
          <a:cs typeface="+mn-cs"/>
        </a:defRPr>
      </a:lvl1pPr>
      <a:lvl2pPr marL="457063" algn="r" defTabSz="914126" rtl="1" eaLnBrk="1" latinLnBrk="0" hangingPunct="1">
        <a:defRPr sz="1799" kern="1200">
          <a:solidFill>
            <a:schemeClr val="tx1"/>
          </a:solidFill>
          <a:latin typeface="+mn-lt"/>
          <a:ea typeface="+mn-ea"/>
          <a:cs typeface="+mn-cs"/>
        </a:defRPr>
      </a:lvl2pPr>
      <a:lvl3pPr marL="914126" algn="r" defTabSz="914126" rtl="1" eaLnBrk="1" latinLnBrk="0" hangingPunct="1">
        <a:defRPr sz="1799" kern="1200">
          <a:solidFill>
            <a:schemeClr val="tx1"/>
          </a:solidFill>
          <a:latin typeface="+mn-lt"/>
          <a:ea typeface="+mn-ea"/>
          <a:cs typeface="+mn-cs"/>
        </a:defRPr>
      </a:lvl3pPr>
      <a:lvl4pPr marL="1371189" algn="r" defTabSz="914126" rtl="1" eaLnBrk="1" latinLnBrk="0" hangingPunct="1">
        <a:defRPr sz="1799" kern="1200">
          <a:solidFill>
            <a:schemeClr val="tx1"/>
          </a:solidFill>
          <a:latin typeface="+mn-lt"/>
          <a:ea typeface="+mn-ea"/>
          <a:cs typeface="+mn-cs"/>
        </a:defRPr>
      </a:lvl4pPr>
      <a:lvl5pPr marL="1828251" algn="r" defTabSz="914126" rtl="1" eaLnBrk="1" latinLnBrk="0" hangingPunct="1">
        <a:defRPr sz="1799" kern="1200">
          <a:solidFill>
            <a:schemeClr val="tx1"/>
          </a:solidFill>
          <a:latin typeface="+mn-lt"/>
          <a:ea typeface="+mn-ea"/>
          <a:cs typeface="+mn-cs"/>
        </a:defRPr>
      </a:lvl5pPr>
      <a:lvl6pPr marL="2285314" algn="r" defTabSz="914126" rtl="1" eaLnBrk="1" latinLnBrk="0" hangingPunct="1">
        <a:defRPr sz="1799" kern="1200">
          <a:solidFill>
            <a:schemeClr val="tx1"/>
          </a:solidFill>
          <a:latin typeface="+mn-lt"/>
          <a:ea typeface="+mn-ea"/>
          <a:cs typeface="+mn-cs"/>
        </a:defRPr>
      </a:lvl6pPr>
      <a:lvl7pPr marL="2742377" algn="r" defTabSz="914126" rtl="1" eaLnBrk="1" latinLnBrk="0" hangingPunct="1">
        <a:defRPr sz="1799" kern="1200">
          <a:solidFill>
            <a:schemeClr val="tx1"/>
          </a:solidFill>
          <a:latin typeface="+mn-lt"/>
          <a:ea typeface="+mn-ea"/>
          <a:cs typeface="+mn-cs"/>
        </a:defRPr>
      </a:lvl7pPr>
      <a:lvl8pPr marL="3199440" algn="r" defTabSz="914126" rtl="1" eaLnBrk="1" latinLnBrk="0" hangingPunct="1">
        <a:defRPr sz="1799" kern="1200">
          <a:solidFill>
            <a:schemeClr val="tx1"/>
          </a:solidFill>
          <a:latin typeface="+mn-lt"/>
          <a:ea typeface="+mn-ea"/>
          <a:cs typeface="+mn-cs"/>
        </a:defRPr>
      </a:lvl8pPr>
      <a:lvl9pPr marL="3656503" algn="r" defTabSz="914126" rtl="1"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4"/>
          <p:cNvSpPr/>
          <p:nvPr/>
        </p:nvSpPr>
        <p:spPr>
          <a:xfrm>
            <a:off x="2422004" y="5082199"/>
            <a:ext cx="7643866" cy="584775"/>
          </a:xfrm>
          <a:prstGeom prst="rect">
            <a:avLst/>
          </a:prstGeom>
          <a:noFill/>
        </p:spPr>
        <p:txBody>
          <a:bodyPr wrap="square">
            <a:spAutoFit/>
          </a:bodyPr>
          <a:lstStyle/>
          <a:p>
            <a:pPr algn="ctr">
              <a:defRPr/>
            </a:pPr>
            <a:r>
              <a:rPr lang="ar-SA" sz="3200" b="1" dirty="0">
                <a:ln w="900" cmpd="sng">
                  <a:noFill/>
                  <a:prstDash val="solid"/>
                </a:ln>
                <a:solidFill>
                  <a:schemeClr val="tx2">
                    <a:lumMod val="50000"/>
                  </a:schemeClr>
                </a:solidFill>
                <a:effectLst>
                  <a:innerShdw blurRad="101600" dist="76200" dir="5400000">
                    <a:schemeClr val="accent1">
                      <a:satMod val="190000"/>
                      <a:tint val="100000"/>
                      <a:alpha val="74000"/>
                    </a:schemeClr>
                  </a:innerShdw>
                </a:effectLst>
              </a:rPr>
              <a:t>  إعداد وتقديم المدربة : الأستاذة فاطمة العويد</a:t>
            </a:r>
          </a:p>
        </p:txBody>
      </p:sp>
      <p:sp>
        <p:nvSpPr>
          <p:cNvPr id="7" name="مستطيل 8"/>
          <p:cNvSpPr/>
          <p:nvPr/>
        </p:nvSpPr>
        <p:spPr>
          <a:xfrm>
            <a:off x="1053852" y="474217"/>
            <a:ext cx="9289032"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ar-SA" sz="4800" b="1" spc="50" dirty="0">
                <a:ln w="12700" cmpd="sng">
                  <a:noFill/>
                  <a:prstDash val="solid"/>
                </a:ln>
                <a:solidFill>
                  <a:srgbClr val="BE1908"/>
                </a:solidFill>
                <a:effectLst>
                  <a:glow rad="63500">
                    <a:schemeClr val="accent4">
                      <a:satMod val="175000"/>
                      <a:alpha val="40000"/>
                    </a:schemeClr>
                  </a:glow>
                  <a:outerShdw blurRad="38100" dist="38100" dir="2700000" algn="tl">
                    <a:srgbClr val="000000">
                      <a:alpha val="43137"/>
                    </a:srgbClr>
                  </a:outerShdw>
                </a:effectLst>
                <a:latin typeface="GE SS Two Light" pitchFamily="18" charset="-78"/>
                <a:ea typeface="GE SS Two Light" pitchFamily="18" charset="-78"/>
                <a:cs typeface="+mj-cs"/>
              </a:rPr>
              <a:t>مفهوم العمل التطوعي</a:t>
            </a:r>
            <a:r>
              <a:rPr lang="ar-EG" sz="4800" b="1" spc="50" dirty="0">
                <a:ln w="12700" cmpd="sng">
                  <a:noFill/>
                  <a:prstDash val="solid"/>
                </a:ln>
                <a:solidFill>
                  <a:srgbClr val="BE1908"/>
                </a:solidFill>
                <a:effectLst>
                  <a:glow rad="63500">
                    <a:schemeClr val="accent4">
                      <a:satMod val="175000"/>
                      <a:alpha val="40000"/>
                    </a:schemeClr>
                  </a:glow>
                  <a:outerShdw blurRad="38100" dist="38100" dir="2700000" algn="tl">
                    <a:srgbClr val="000000">
                      <a:alpha val="43137"/>
                    </a:srgbClr>
                  </a:outerShdw>
                </a:effectLst>
                <a:latin typeface="GE SS Two Light" pitchFamily="18" charset="-78"/>
                <a:ea typeface="GE SS Two Light" pitchFamily="18" charset="-78"/>
                <a:cs typeface="+mj-cs"/>
              </a:rPr>
              <a:t> </a:t>
            </a:r>
            <a:endParaRPr lang="ar-SA" sz="4800" b="1" spc="50" dirty="0">
              <a:ln w="12700" cmpd="sng">
                <a:noFill/>
                <a:prstDash val="solid"/>
              </a:ln>
              <a:solidFill>
                <a:srgbClr val="BE1908"/>
              </a:solidFill>
              <a:effectLst>
                <a:glow rad="63500">
                  <a:schemeClr val="accent4">
                    <a:satMod val="175000"/>
                    <a:alpha val="40000"/>
                  </a:schemeClr>
                </a:glow>
                <a:outerShdw blurRad="38100" dist="38100" dir="2700000" algn="tl">
                  <a:srgbClr val="000000">
                    <a:alpha val="43137"/>
                  </a:srgbClr>
                </a:outerShdw>
              </a:effectLst>
              <a:latin typeface="GE SS Two Light" pitchFamily="18" charset="-78"/>
              <a:ea typeface="GE SS Two Light" pitchFamily="18" charset="-78"/>
              <a:cs typeface="+mj-cs"/>
            </a:endParaRPr>
          </a:p>
        </p:txBody>
      </p:sp>
      <p:sp>
        <p:nvSpPr>
          <p:cNvPr id="10" name="عنصر نائب لرقم الشريحة 5"/>
          <p:cNvSpPr txBox="1">
            <a:spLocks/>
          </p:cNvSpPr>
          <p:nvPr/>
        </p:nvSpPr>
        <p:spPr>
          <a:xfrm>
            <a:off x="11423004" y="6237312"/>
            <a:ext cx="648072" cy="320675"/>
          </a:xfrm>
          <a:prstGeom prst="rect">
            <a:avLst/>
          </a:prstGeom>
        </p:spPr>
        <p:txBody>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ar-SA" sz="1600" b="1" dirty="0">
                <a:solidFill>
                  <a:schemeClr val="tx2"/>
                </a:solidFill>
                <a:cs typeface="+mj-cs"/>
              </a:rPr>
              <a:t>1</a:t>
            </a:r>
          </a:p>
        </p:txBody>
      </p:sp>
      <p:pic>
        <p:nvPicPr>
          <p:cNvPr id="2" name="Picture 1"/>
          <p:cNvPicPr>
            <a:picLocks noChangeAspect="1"/>
          </p:cNvPicPr>
          <p:nvPr/>
        </p:nvPicPr>
        <p:blipFill>
          <a:blip r:embed="rId3"/>
          <a:stretch>
            <a:fillRect/>
          </a:stretch>
        </p:blipFill>
        <p:spPr>
          <a:xfrm flipH="1">
            <a:off x="1497272" y="1700808"/>
            <a:ext cx="430910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ÙØªÙØ¬Ø© Ø¨Ø­Ø« Ø§ÙØµÙØ± Ø¹Ù Ø§ÙØ±Ø¤ÙØ©">
            <a:extLst>
              <a:ext uri="{FF2B5EF4-FFF2-40B4-BE49-F238E27FC236}">
                <a16:creationId xmlns:a16="http://schemas.microsoft.com/office/drawing/2014/main" id="{00C27C11-08F9-4879-B4A7-CA306BE9B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728" y="1816903"/>
            <a:ext cx="4309108" cy="290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850ABC2-2F5F-4DCA-9F13-E6D0CE9320A0}"/>
              </a:ext>
            </a:extLst>
          </p:cNvPr>
          <p:cNvSpPr>
            <a:spLocks noGrp="1"/>
          </p:cNvSpPr>
          <p:nvPr>
            <p:ph type="sldNum" sz="quarter" idx="12"/>
          </p:nvPr>
        </p:nvSpPr>
        <p:spPr/>
        <p:txBody>
          <a:bodyPr/>
          <a:lstStyle/>
          <a:p>
            <a:fld id="{EB37DED6-D4C7-42EE-AB49-D2E39E64FDE4}" type="slidenum">
              <a:rPr lang="ar-SA" smtClean="0"/>
              <a:pPr/>
              <a:t>10</a:t>
            </a:fld>
            <a:endParaRPr lang="ar-SA"/>
          </a:p>
        </p:txBody>
      </p:sp>
      <p:sp>
        <p:nvSpPr>
          <p:cNvPr id="3" name="مستطيل 2">
            <a:extLst>
              <a:ext uri="{FF2B5EF4-FFF2-40B4-BE49-F238E27FC236}">
                <a16:creationId xmlns:a16="http://schemas.microsoft.com/office/drawing/2014/main" id="{E273522A-1749-4AFD-9CA6-E49759FCF8A6}"/>
              </a:ext>
            </a:extLst>
          </p:cNvPr>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4" name="Cloud Callout 2">
            <a:extLst>
              <a:ext uri="{FF2B5EF4-FFF2-40B4-BE49-F238E27FC236}">
                <a16:creationId xmlns:a16="http://schemas.microsoft.com/office/drawing/2014/main" id="{2D987289-CBB3-4CFD-9421-FD83152513CD}"/>
              </a:ext>
            </a:extLst>
          </p:cNvPr>
          <p:cNvSpPr/>
          <p:nvPr/>
        </p:nvSpPr>
        <p:spPr>
          <a:xfrm>
            <a:off x="7772769" y="188640"/>
            <a:ext cx="3528392" cy="1656184"/>
          </a:xfrm>
          <a:prstGeom prst="cloudCallout">
            <a:avLst/>
          </a:prstGeom>
          <a:ln>
            <a:solidFill>
              <a:schemeClr val="bg1"/>
            </a:solidFill>
          </a:ln>
          <a:effectLst>
            <a:reflection blurRad="6350" stA="50000" endA="295" endPos="92000" dist="101600" dir="5400000" sy="-100000" algn="bl" rotWithShape="0"/>
          </a:effectLst>
        </p:spPr>
        <p:style>
          <a:lnRef idx="1">
            <a:schemeClr val="accent5"/>
          </a:lnRef>
          <a:fillRef idx="3">
            <a:schemeClr val="accent5"/>
          </a:fillRef>
          <a:effectRef idx="2">
            <a:schemeClr val="accent5"/>
          </a:effectRef>
          <a:fontRef idx="minor">
            <a:schemeClr val="lt1"/>
          </a:fontRef>
        </p:style>
        <p:txBody>
          <a:bodyPr rtlCol="1" anchor="ctr"/>
          <a:lstStyle/>
          <a:p>
            <a:pPr algn="ctr"/>
            <a:r>
              <a:rPr lang="ar-EG" sz="3600" b="1" dirty="0">
                <a:effectLst>
                  <a:outerShdw blurRad="38100" dist="38100" dir="2700000" algn="tl">
                    <a:srgbClr val="000000">
                      <a:alpha val="43137"/>
                    </a:srgbClr>
                  </a:outerShdw>
                </a:effectLst>
                <a:cs typeface="+mj-cs"/>
              </a:rPr>
              <a:t>أهمية التطوع</a:t>
            </a:r>
          </a:p>
        </p:txBody>
      </p:sp>
      <p:pic>
        <p:nvPicPr>
          <p:cNvPr id="5" name="Picture 7">
            <a:extLst>
              <a:ext uri="{FF2B5EF4-FFF2-40B4-BE49-F238E27FC236}">
                <a16:creationId xmlns:a16="http://schemas.microsoft.com/office/drawing/2014/main" id="{69A0C3BA-7731-4756-9491-73A514A56A99}"/>
              </a:ext>
            </a:extLst>
          </p:cNvPr>
          <p:cNvPicPr>
            <a:picLocks noChangeAspect="1"/>
          </p:cNvPicPr>
          <p:nvPr/>
        </p:nvPicPr>
        <p:blipFill>
          <a:blip r:embed="rId2"/>
          <a:stretch>
            <a:fillRect/>
          </a:stretch>
        </p:blipFill>
        <p:spPr>
          <a:xfrm>
            <a:off x="549796" y="207003"/>
            <a:ext cx="2448272" cy="2717941"/>
          </a:xfrm>
          <a:prstGeom prst="rect">
            <a:avLst/>
          </a:prstGeom>
        </p:spPr>
      </p:pic>
      <p:sp>
        <p:nvSpPr>
          <p:cNvPr id="6" name="مستطيل 5">
            <a:extLst>
              <a:ext uri="{FF2B5EF4-FFF2-40B4-BE49-F238E27FC236}">
                <a16:creationId xmlns:a16="http://schemas.microsoft.com/office/drawing/2014/main" id="{58868C4B-6677-4AA7-AB4B-16E922ED96FF}"/>
              </a:ext>
            </a:extLst>
          </p:cNvPr>
          <p:cNvSpPr/>
          <p:nvPr/>
        </p:nvSpPr>
        <p:spPr>
          <a:xfrm>
            <a:off x="837982" y="2636912"/>
            <a:ext cx="9864942" cy="2546531"/>
          </a:xfrm>
          <a:prstGeom prst="rect">
            <a:avLst/>
          </a:prstGeom>
        </p:spPr>
        <p:txBody>
          <a:bodyPr wrap="square">
            <a:spAutoFit/>
          </a:bodyPr>
          <a:lstStyle/>
          <a:p>
            <a:pPr algn="r">
              <a:lnSpc>
                <a:spcPct val="107000"/>
              </a:lnSpc>
              <a:spcAft>
                <a:spcPts val="800"/>
              </a:spcAft>
            </a:pPr>
            <a:r>
              <a:rPr lang="ar-SA" sz="24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أهمية التطوع للمجتمع:</a:t>
            </a:r>
            <a:r>
              <a:rPr lang="ar-SA"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400" b="1" dirty="0">
                <a:latin typeface="Calibri" panose="020F0502020204030204" pitchFamily="34" charset="0"/>
                <a:ea typeface="Calibri" panose="020F0502020204030204" pitchFamily="34" charset="0"/>
                <a:cs typeface="Times New Roman" panose="02020603050405020304" pitchFamily="18" charset="0"/>
              </a:rPr>
              <a:t>يؤدي التطوع إلى تكوين مجتمع مترابط فيما بينه، ويؤمن بحاجات الآخرين والسعي لقضائها، كما تسهم في تخفيف العبء عن كاهل الحكومات والمؤسسات الرسمية عند قيام المتطوعين بأعمال تفيد البيئة وتفيد المحتاجين، بالإضافة إلى الدور المهم الذي يعمله التطوع في الحد من عنف الشباب والتقليل من الانحراف من خلال استغلال طاقاتهم وأوقات فراغهم. وبذلك يُشكِّلون بيئة أنسب للعيش البشري.</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48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11</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Flowchart: Sequential Access Storage 2"/>
          <p:cNvSpPr/>
          <p:nvPr/>
        </p:nvSpPr>
        <p:spPr>
          <a:xfrm>
            <a:off x="7606580" y="260648"/>
            <a:ext cx="3693246" cy="1368152"/>
          </a:xfrm>
          <a:prstGeom prst="flowChartMagneticTape">
            <a:avLst/>
          </a:prstGeom>
          <a:ln>
            <a:solidFill>
              <a:schemeClr val="bg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cs typeface="+mj-cs"/>
              </a:rPr>
              <a:t>من هو المتطوع.</a:t>
            </a:r>
          </a:p>
        </p:txBody>
      </p:sp>
      <p:pic>
        <p:nvPicPr>
          <p:cNvPr id="5" name="Picture 4"/>
          <p:cNvPicPr>
            <a:picLocks noChangeAspect="1"/>
          </p:cNvPicPr>
          <p:nvPr/>
        </p:nvPicPr>
        <p:blipFill>
          <a:blip r:embed="rId2"/>
          <a:stretch>
            <a:fillRect/>
          </a:stretch>
        </p:blipFill>
        <p:spPr>
          <a:xfrm>
            <a:off x="4100623" y="4221088"/>
            <a:ext cx="2303537" cy="2001175"/>
          </a:xfrm>
          <a:prstGeom prst="rect">
            <a:avLst/>
          </a:prstGeom>
        </p:spPr>
      </p:pic>
      <p:sp>
        <p:nvSpPr>
          <p:cNvPr id="4" name="Rectangle 3"/>
          <p:cNvSpPr/>
          <p:nvPr/>
        </p:nvSpPr>
        <p:spPr>
          <a:xfrm>
            <a:off x="1197868" y="1918407"/>
            <a:ext cx="9001000" cy="2374689"/>
          </a:xfrm>
          <a:prstGeom prst="rect">
            <a:avLst/>
          </a:prstGeom>
        </p:spPr>
        <p:txBody>
          <a:bodyPr wrap="square">
            <a:spAutoFit/>
          </a:bodyPr>
          <a:lstStyle/>
          <a:p>
            <a:pPr algn="r" rtl="1">
              <a:lnSpc>
                <a:spcPct val="107000"/>
              </a:lnSpc>
              <a:spcAft>
                <a:spcPts val="800"/>
              </a:spcAft>
            </a:pPr>
            <a:r>
              <a:rPr lang="ar-SA"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المتطوع هو كل من يعطي من وقته (أو بعضاً من وقته)، خبراته، مهاراته، ليقوم بعمل يفيد تطوير المجتمع المحلي أو العالمي. كما أن المتطوع هو شخص يعطي أكثر مما يأخذ. ويمكن الاستفادة من خبرات ومهارات المتطوع على الصعيدين الشخصي والإنساني، فالتطوع يزيد من القدرات التنظيمية والإدارية، ويطور مهارات التواصل مع الآخرين.</a:t>
            </a:r>
            <a:endParaRPr lang="en-US"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745295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12</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822604" y="116632"/>
            <a:ext cx="4032448" cy="1440160"/>
          </a:xfrm>
          <a:prstGeom prst="wedgeEllipseCallout">
            <a:avLst/>
          </a:prstGeom>
          <a:ln>
            <a:solidFill>
              <a:schemeClr val="bg1"/>
            </a:solidFill>
          </a:ln>
          <a:effectLst>
            <a:outerShdw blurRad="57150" dist="19050" dir="5400000" algn="ctr" rotWithShape="0">
              <a:srgbClr val="000000">
                <a:alpha val="63000"/>
              </a:srgbClr>
            </a:outerShdw>
            <a:reflection blurRad="6350" stA="50000" endA="300" endPos="90000" dist="50800" dir="5400000" sy="-100000" algn="bl" rotWithShape="0"/>
          </a:effectLst>
        </p:spPr>
        <p:style>
          <a:lnRef idx="0">
            <a:schemeClr val="accent4"/>
          </a:lnRef>
          <a:fillRef idx="3">
            <a:schemeClr val="accent4"/>
          </a:fillRef>
          <a:effectRef idx="3">
            <a:schemeClr val="accent4"/>
          </a:effectRef>
          <a:fontRef idx="minor">
            <a:schemeClr val="lt1"/>
          </a:fontRef>
        </p:style>
        <p:txBody>
          <a:bodyPr rtlCol="1" anchor="ctr"/>
          <a:lstStyle/>
          <a:p>
            <a:pPr algn="ctr"/>
            <a:r>
              <a:rPr lang="ar-EG" sz="2800" b="1" dirty="0">
                <a:solidFill>
                  <a:schemeClr val="tx2"/>
                </a:solidFill>
                <a:effectLst>
                  <a:outerShdw blurRad="38100" dist="38100" dir="2700000" algn="tl">
                    <a:srgbClr val="000000">
                      <a:alpha val="43137"/>
                    </a:srgbClr>
                  </a:outerShdw>
                </a:effectLst>
                <a:cs typeface="+mj-cs"/>
              </a:rPr>
              <a:t>ما هي أهمية التطوع</a:t>
            </a:r>
          </a:p>
        </p:txBody>
      </p:sp>
      <p:sp>
        <p:nvSpPr>
          <p:cNvPr id="4" name="Rectangle 3"/>
          <p:cNvSpPr/>
          <p:nvPr/>
        </p:nvSpPr>
        <p:spPr>
          <a:xfrm>
            <a:off x="2782044" y="1794666"/>
            <a:ext cx="8856984" cy="4522392"/>
          </a:xfrm>
          <a:prstGeom prst="rect">
            <a:avLst/>
          </a:prstGeom>
        </p:spPr>
        <p:txBody>
          <a:bodyPr wrap="square">
            <a:spAutoFit/>
          </a:bodyPr>
          <a:lstStyle/>
          <a:p>
            <a:pPr algn="r" rtl="1">
              <a:lnSpc>
                <a:spcPct val="107000"/>
              </a:lnSpc>
              <a:spcAft>
                <a:spcPts val="800"/>
              </a:spcAft>
            </a:pPr>
            <a:r>
              <a:rPr lang="ar-SA" sz="2400" b="1" dirty="0">
                <a:latin typeface="Calibri" panose="020F0502020204030204" pitchFamily="34" charset="0"/>
                <a:ea typeface="Calibri" panose="020F0502020204030204" pitchFamily="34" charset="0"/>
                <a:cs typeface="Times New Roman" panose="02020603050405020304" pitchFamily="18" charset="0"/>
              </a:rPr>
              <a:t>تكمن أهمية التطوع في أهمية الدور الذي يلعبه في بناء المجتمعات وتطورها، (فهو الركن الرئيس في قيام الجمعيات الأهلية ومنظمات التنمية الاجتماعية)، وذلك عن طريق:</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اكتساب الشباب شعور الانتماء إلى مجتمعهم، وتحمل بعض المسؤوليات التي تسهم في تلبية احتياجات اجتماعية في إطار عمل جماعي منظم.</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تحقيق مفهوم التنمية الشاملة.</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الاستفادة من الكوادر البشرية المؤهلة و المدربة، وتسخيرها لخدمة المجتمع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استقطاب المتطوعين من الجنسين، لتدريبهم و تأهيلهم، ليكونوا جاهزين لتنفيذ أي مهام وطنية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تعويد النشء على إنكار الذات و التفاني في بذل العطاء، دون مقابل مادي خدمة لمجتمعهم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تجسيد معنى التكاتف وروح التعاون، و تحقيق مبدأ الجسد الواحد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ØµÙØ±Ø© Ø°Ø§Øª ØµÙØ©">
            <a:extLst>
              <a:ext uri="{FF2B5EF4-FFF2-40B4-BE49-F238E27FC236}">
                <a16:creationId xmlns:a16="http://schemas.microsoft.com/office/drawing/2014/main" id="{A49CE8FE-2EED-4FD8-A477-A8F65D039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47" y="3717032"/>
            <a:ext cx="3625509" cy="231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6092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13</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534572" y="404664"/>
            <a:ext cx="3888432" cy="1296144"/>
          </a:xfrm>
          <a:prstGeom prst="wedgeEllipseCallout">
            <a:avLst/>
          </a:prstGeom>
          <a:ln>
            <a:solidFill>
              <a:schemeClr val="bg1"/>
            </a:solidFill>
          </a:ln>
          <a:effectLst>
            <a:reflection blurRad="6350" stA="50000" endA="300" endPos="90000" dist="508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2400" b="1" dirty="0">
                <a:cs typeface="+mj-cs"/>
              </a:rPr>
              <a:t>أهداف العمل الطوعي:</a:t>
            </a:r>
          </a:p>
        </p:txBody>
      </p:sp>
      <p:sp>
        <p:nvSpPr>
          <p:cNvPr id="4" name="Rectangle 3"/>
          <p:cNvSpPr/>
          <p:nvPr/>
        </p:nvSpPr>
        <p:spPr>
          <a:xfrm>
            <a:off x="3214092" y="2341116"/>
            <a:ext cx="8064896" cy="3629455"/>
          </a:xfrm>
          <a:prstGeom prst="rect">
            <a:avLst/>
          </a:prstGeom>
        </p:spPr>
        <p:txBody>
          <a:bodyPr wrap="square">
            <a:spAutoFit/>
          </a:bodyPr>
          <a:lstStyle/>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تفعيل مفهوم العمل التطوعي لدى فئات الشباب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بناء أواصر التعاون بين المتطوعين الشباب والجمعيات والمؤسسات الأهلية العاملة في مجالات البيئة والعمل التطوعي.</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الاستفادة من خبرات ومهارات الشباب لخدمة المجتمعات المحلية في مواقعها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تفعيل المجموعات المحلية من أندية شبابية ومجالس تنمية المجتمع المحلي والمدارس والجمعيات لخدمة المجتمع المحلي.</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استخدام الطاقات المتوفرة من الشباب لتعزيز العمل التطوعي لديهم والاشتراك في أنشطة تطوعية لخدمة البيئة في الريف وبمشاركة شباب  في فعاليات الأنشطة المختلفة.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3554"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902840"/>
            <a:ext cx="285750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585910"/>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14</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6670476" y="116632"/>
            <a:ext cx="4464496" cy="1800200"/>
          </a:xfrm>
          <a:prstGeom prst="cloudCallout">
            <a:avLst/>
          </a:prstGeom>
          <a:ln>
            <a:solidFill>
              <a:schemeClr val="bg1"/>
            </a:solidFill>
          </a:ln>
          <a:effectLst>
            <a:reflection blurRad="6350" stA="50000" endA="300" endPos="55500" dist="508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EG" sz="2400" b="1" dirty="0">
                <a:cs typeface="+mj-cs"/>
              </a:rPr>
              <a:t>ما الذي يحققه المتطوعون.</a:t>
            </a:r>
          </a:p>
        </p:txBody>
      </p:sp>
      <p:sp>
        <p:nvSpPr>
          <p:cNvPr id="4" name="Rectangle 3"/>
          <p:cNvSpPr/>
          <p:nvPr/>
        </p:nvSpPr>
        <p:spPr>
          <a:xfrm>
            <a:off x="1701925" y="2403131"/>
            <a:ext cx="8480476" cy="3410357"/>
          </a:xfrm>
          <a:prstGeom prst="rect">
            <a:avLst/>
          </a:prstGeom>
        </p:spPr>
        <p:txBody>
          <a:bodyPr wrap="square">
            <a:spAutoFit/>
          </a:bodyPr>
          <a:lstStyle/>
          <a:p>
            <a:pPr marL="342900" lvl="0" indent="-342900" algn="r" rtl="1">
              <a:lnSpc>
                <a:spcPct val="107000"/>
              </a:lnSpc>
              <a:spcAft>
                <a:spcPts val="0"/>
              </a:spcAft>
              <a:buFont typeface="Symbol" panose="05050102010706020507" pitchFamily="18" charset="2"/>
              <a:buChar char=""/>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نشر الفكر التشاركي في مجتمعاتهم.</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التخفيف من المشاكل التي يعاني منها المجتمع كالفقر، والإعاقة، التلوث البيئي، الأمية......الخ.</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تقديم الخدمات التي يحتاجها المجتمع.</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تأمين المساعدات الإنسانية في المناطق التي تعاني من التخلف والفقر المدقع.</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من يستطيع التطوع.</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الجميع!!!!!!! الأطفال والشباب والرجال والنساء والشيوخ كل على قدر وقته وخبرته.</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4580" name="Picture 4" descr="نتيجة بحث الصور عن التطو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460" y="332656"/>
            <a:ext cx="3152752"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1153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15</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822604" y="404664"/>
            <a:ext cx="3240360" cy="1512168"/>
          </a:xfrm>
          <a:prstGeom prst="wedgeEllipseCallout">
            <a:avLst/>
          </a:prstGeom>
          <a:ln>
            <a:solidFill>
              <a:schemeClr val="tx1">
                <a:lumMod val="50000"/>
              </a:schemeClr>
            </a:solidFill>
          </a:ln>
          <a:effectLst>
            <a:reflection blurRad="6350" stA="50000" endA="300" endPos="5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EG" sz="2400" b="1" dirty="0">
                <a:cs typeface="+mj-cs"/>
              </a:rPr>
              <a:t>دوافع التطوع:</a:t>
            </a:r>
          </a:p>
        </p:txBody>
      </p:sp>
      <p:sp>
        <p:nvSpPr>
          <p:cNvPr id="4" name="Rectangle 3"/>
          <p:cNvSpPr/>
          <p:nvPr/>
        </p:nvSpPr>
        <p:spPr>
          <a:xfrm>
            <a:off x="3214092" y="2420888"/>
            <a:ext cx="7995471" cy="2051972"/>
          </a:xfrm>
          <a:prstGeom prst="rect">
            <a:avLst/>
          </a:prstGeom>
        </p:spPr>
        <p:txBody>
          <a:bodyPr wrap="square">
            <a:spAutoFit/>
          </a:bodyPr>
          <a:lstStyle/>
          <a:p>
            <a:pPr marL="342900" lvl="0" indent="-342900" algn="r" rtl="1">
              <a:lnSpc>
                <a:spcPct val="107000"/>
              </a:lnSpc>
              <a:spcAft>
                <a:spcPts val="0"/>
              </a:spcAft>
              <a:buFont typeface="Courier New" panose="02070309020205020404" pitchFamily="49" charset="0"/>
              <a:buChar char="o"/>
            </a:pPr>
            <a:r>
              <a:rPr lang="ar-SA" sz="2000" b="1" dirty="0">
                <a:latin typeface="Calibri" panose="020F0502020204030204" pitchFamily="34" charset="0"/>
                <a:ea typeface="Calibri" panose="020F0502020204030204" pitchFamily="34" charset="0"/>
                <a:cs typeface="Times New Roman" panose="02020603050405020304" pitchFamily="18" charset="0"/>
              </a:rPr>
              <a:t>الوازع الديني: فكثير من الأديان تحث على التطوع ومساعدة الناس.</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Courier New" panose="02070309020205020404" pitchFamily="49" charset="0"/>
              <a:buChar char="o"/>
            </a:pPr>
            <a:r>
              <a:rPr lang="ar-SA" sz="2000" b="1" dirty="0">
                <a:latin typeface="Calibri" panose="020F0502020204030204" pitchFamily="34" charset="0"/>
                <a:ea typeface="Calibri" panose="020F0502020204030204" pitchFamily="34" charset="0"/>
                <a:cs typeface="Times New Roman" panose="02020603050405020304" pitchFamily="18" charset="0"/>
              </a:rPr>
              <a:t>الإيثار: فالمتطوع شخص عنده حب الإيثار يحب مساعدة الناس.</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Courier New" panose="02070309020205020404" pitchFamily="49" charset="0"/>
              <a:buChar char="o"/>
            </a:pPr>
            <a:r>
              <a:rPr lang="ar-SA" sz="2000" b="1" dirty="0">
                <a:latin typeface="Calibri" panose="020F0502020204030204" pitchFamily="34" charset="0"/>
                <a:ea typeface="Calibri" panose="020F0502020204030204" pitchFamily="34" charset="0"/>
                <a:cs typeface="Times New Roman" panose="02020603050405020304" pitchFamily="18" charset="0"/>
              </a:rPr>
              <a:t>تحسين مستوى المعيشة: فالمتطوع يريد تحسين مستوى معيشة المجتمع.</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Courier New" panose="02070309020205020404" pitchFamily="49" charset="0"/>
              <a:buChar char="o"/>
            </a:pPr>
            <a:r>
              <a:rPr lang="ar-SA" sz="2000" b="1" dirty="0">
                <a:latin typeface="Calibri" panose="020F0502020204030204" pitchFamily="34" charset="0"/>
                <a:ea typeface="Calibri" panose="020F0502020204030204" pitchFamily="34" charset="0"/>
                <a:cs typeface="Times New Roman" panose="02020603050405020304" pitchFamily="18" charset="0"/>
              </a:rPr>
              <a:t>التعلم واكتساب خبرات ومهارات جديدة.</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Courier New" panose="02070309020205020404" pitchFamily="49" charset="0"/>
              <a:buChar char="o"/>
            </a:pPr>
            <a:r>
              <a:rPr lang="ar-SA" sz="2000" b="1" dirty="0">
                <a:latin typeface="Calibri" panose="020F0502020204030204" pitchFamily="34" charset="0"/>
                <a:ea typeface="Calibri" panose="020F0502020204030204" pitchFamily="34" charset="0"/>
                <a:cs typeface="Times New Roman" panose="02020603050405020304" pitchFamily="18" charset="0"/>
              </a:rPr>
              <a:t>شغل وقت الفراغ.</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Courier New" panose="02070309020205020404" pitchFamily="49" charset="0"/>
              <a:buChar char="o"/>
            </a:pPr>
            <a:r>
              <a:rPr lang="ar-SA" sz="2000" b="1" dirty="0">
                <a:latin typeface="Calibri" panose="020F0502020204030204" pitchFamily="34" charset="0"/>
                <a:ea typeface="Calibri" panose="020F0502020204030204" pitchFamily="34" charset="0"/>
                <a:cs typeface="Times New Roman" panose="02020603050405020304" pitchFamily="18" charset="0"/>
              </a:rPr>
              <a:t>أسباب اجتماعية: ففي العمل التطوعي يتعرف الفرد على الكثير من الناس.</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33772" y="3356992"/>
            <a:ext cx="2708846" cy="2659594"/>
          </a:xfrm>
          <a:prstGeom prst="rect">
            <a:avLst/>
          </a:prstGeom>
        </p:spPr>
      </p:pic>
    </p:spTree>
    <p:extLst>
      <p:ext uri="{BB962C8B-B14F-4D97-AF65-F5344CB8AC3E}">
        <p14:creationId xmlns:p14="http://schemas.microsoft.com/office/powerpoint/2010/main" val="361940642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16</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462564" y="332656"/>
            <a:ext cx="4104456" cy="1296144"/>
          </a:xfrm>
          <a:prstGeom prst="wedgeEllipseCallout">
            <a:avLst/>
          </a:prstGeom>
          <a:ln>
            <a:solidFill>
              <a:schemeClr val="bg1"/>
            </a:solidFill>
          </a:ln>
          <a:effectLst>
            <a:reflection blurRad="6350" stA="50000" endA="300" endPos="90000" dist="508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2400" b="1" dirty="0">
                <a:cs typeface="+mj-cs"/>
              </a:rPr>
              <a:t>أشكال العمل التطوعي :</a:t>
            </a:r>
          </a:p>
        </p:txBody>
      </p:sp>
      <p:sp>
        <p:nvSpPr>
          <p:cNvPr id="4" name="Rectangle 3"/>
          <p:cNvSpPr/>
          <p:nvPr/>
        </p:nvSpPr>
        <p:spPr>
          <a:xfrm>
            <a:off x="333772" y="1772816"/>
            <a:ext cx="11665296" cy="4603440"/>
          </a:xfrm>
          <a:prstGeom prst="rect">
            <a:avLst/>
          </a:prstGeom>
        </p:spPr>
        <p:txBody>
          <a:bodyPr wrap="square">
            <a:spAutoFit/>
          </a:bodyPr>
          <a:lstStyle/>
          <a:p>
            <a:pPr algn="r" rtl="1">
              <a:lnSpc>
                <a:spcPct val="107000"/>
              </a:lnSpc>
              <a:spcAft>
                <a:spcPts val="800"/>
              </a:spcAft>
            </a:pPr>
            <a:r>
              <a:rPr lang="ar-SA"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الأول </a:t>
            </a:r>
            <a:r>
              <a:rPr lang="ar-SA"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الفردي: </a:t>
            </a:r>
            <a:endParaRPr lang="en-US"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وهو عمل أو سلوك اجتماعي يمارسه الفرد من تلقاء نفسه وبرغبة منه وإرادة ولا يبغي منه أي مردود مادي، ويقوم على اعتبارات أخلاقية أو اجتماعية أو إنسانية أو دينية كمساعدة محتاج أو تعليم أمي ، أو تفريج كربة ، أو إصلاح ذات البين.</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الثاني: المؤسسي: </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وهو أكثر تقدماً من العمل التطوعي الفردي وأكثر تنظيماً وأوسع تأثيراً في المجتمع، في الوطن العربي كالجمعيات الخيرية لمساعدة الفقراء والمحتاجين ، وحل المشكلات الاجتماعية والأسرية ، </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حجم المؤسسات الخيرية في الدول العربية: </a:t>
            </a:r>
            <a:endParaRPr lang="en-US" sz="16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توجد مؤسسات متعددة وجمعيات أهلية تساهم في أعمال تطوعية كبيرة لخدمة المجتمع لكنها قليلة إذا قورنت بالجمعيات الموجودة في دول أوربا وأمريكا والإحصائيات والأرقام تبرهن على ذلك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a:srcRect l="6530" t="8420" r="861" b="14091"/>
          <a:stretch/>
        </p:blipFill>
        <p:spPr>
          <a:xfrm>
            <a:off x="333772" y="260648"/>
            <a:ext cx="2366604" cy="1980220"/>
          </a:xfrm>
          <a:prstGeom prst="rect">
            <a:avLst/>
          </a:prstGeom>
        </p:spPr>
      </p:pic>
    </p:spTree>
    <p:extLst>
      <p:ext uri="{BB962C8B-B14F-4D97-AF65-F5344CB8AC3E}">
        <p14:creationId xmlns:p14="http://schemas.microsoft.com/office/powerpoint/2010/main" val="1644725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17</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Flowchart: Sequential Access Storage 2"/>
          <p:cNvSpPr/>
          <p:nvPr/>
        </p:nvSpPr>
        <p:spPr>
          <a:xfrm>
            <a:off x="8254652" y="260648"/>
            <a:ext cx="3168352" cy="1296144"/>
          </a:xfrm>
          <a:prstGeom prst="flowChartMagneticTape">
            <a:avLst/>
          </a:prstGeom>
          <a:ln>
            <a:solidFill>
              <a:schemeClr val="bg1"/>
            </a:solidFill>
          </a:ln>
          <a:effectLst>
            <a:outerShdw blurRad="57150" dist="19050" dir="5400000" algn="ctr" rotWithShape="0">
              <a:srgbClr val="000000">
                <a:alpha val="63000"/>
              </a:srgbClr>
            </a:outerShd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2800" b="1" dirty="0">
                <a:latin typeface="+mj-lt"/>
              </a:rPr>
              <a:t>مجالات التطوع</a:t>
            </a:r>
          </a:p>
        </p:txBody>
      </p:sp>
      <p:sp>
        <p:nvSpPr>
          <p:cNvPr id="4" name="Rectangle 3"/>
          <p:cNvSpPr/>
          <p:nvPr/>
        </p:nvSpPr>
        <p:spPr>
          <a:xfrm>
            <a:off x="909836" y="1556792"/>
            <a:ext cx="10299727" cy="4039824"/>
          </a:xfrm>
          <a:prstGeom prst="rect">
            <a:avLst/>
          </a:prstGeom>
        </p:spPr>
        <p:txBody>
          <a:bodyPr wrap="square">
            <a:spAutoFit/>
          </a:bodyPr>
          <a:lstStyle/>
          <a:p>
            <a:pPr algn="r" rtl="1">
              <a:lnSpc>
                <a:spcPct val="107000"/>
              </a:lnSpc>
              <a:spcAft>
                <a:spcPts val="800"/>
              </a:spcAft>
            </a:pPr>
            <a:r>
              <a:rPr lang="ar-SA"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مجال العبادة </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من خلال التطوع بالنوافل والسنن والقربات، والأمر واسع ومتاح للتنافس والتسابق في شتى أنواع العبادات.</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المجال الدعوي</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كنشر الدعوة الإسلامية ، وتعليم القرآن الكريم، وإعداد الوعاظ، وطلاب العلم ، وكفالة الداعية.</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المجالات العلمية، </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كإنشاء المكتبات والمدارس والمعاهد، والجامعات، ومراكز البحوث ، والدراسات ، ورعاية الموهوبين ، وسائر المؤسسات العلمية التي لا يكون هدفها الربح المالي، ثم القيام عليها ودعمها.</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المجالات المالية</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التي تتطلب دفع المال وتقديمه بسخاء من أجل نفع الناس ومساعدتهم،</a:t>
            </a:r>
            <a:endParaRPr lang="en-US" sz="16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المجالات الحرفية</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من خلال التطوع فيما يتقن من أنواع الحرف المفيدة النافعة التي تعالج مشكلات الفقر وغيرها ، كالزراعة والصناعة، والتجارة، إلخ .</a:t>
            </a:r>
            <a:endParaRPr lang="en-US" sz="16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338390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18</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Rectangle 2"/>
          <p:cNvSpPr/>
          <p:nvPr/>
        </p:nvSpPr>
        <p:spPr>
          <a:xfrm>
            <a:off x="261764" y="692696"/>
            <a:ext cx="11182523" cy="4537589"/>
          </a:xfrm>
          <a:prstGeom prst="rect">
            <a:avLst/>
          </a:prstGeom>
        </p:spPr>
        <p:txBody>
          <a:bodyPr wrap="square">
            <a:spAutoFit/>
          </a:bodyPr>
          <a:lstStyle/>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المجالات الفكرية، </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من خلال وضع الخطط الرائدة النافعة للمجتمع والأمة الإسلامية ، والآراء الصائبة والنصائح القيمة،</a:t>
            </a:r>
            <a:endParaRPr lang="en-US" sz="1600" b="1"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7 - المجالات الصحية، كإنشاء المستشفيات ومراكز البحوث الصحية كما في مركز الملك فيصل التخصصي</a:t>
            </a:r>
            <a:endParaRPr lang="en-US" sz="1600" b="1"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8 -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المجالات التربوية، </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كالندوات، ورعاية الأسرة ، والتوجيهات الأسرية، ورعاية النشء من الانحرافات. </a:t>
            </a:r>
            <a:endParaRPr lang="en-US" sz="1600" b="1"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9 - المجالات الإعلامية، كنشر المجلات النافعة ، وإنشاء القنوات الفضائية الهادفة، ودعمها، بعدة لغات، وطباعة الكتب المفيدة، والترجمة، </a:t>
            </a:r>
            <a:endParaRPr lang="en-US" sz="1600" b="1"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10 -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المجالات الاقتصادية</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كإنشاء البنوك الإسلامية ، ومعالجة الفقر، ودعم الدول الفقير، ووضع الخطط التطويرية</a:t>
            </a:r>
            <a:endParaRPr lang="en-US" sz="1600" b="1"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11 - </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المجالات الاجتماعية</a:t>
            </a: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كإنشاء لجان الإصلاح المحلية، وإصلاح ذات البين، وإعداد برامج أسرية ، وتربية الأولاد.</a:t>
            </a:r>
            <a:endParaRPr lang="en-US" sz="1600" b="1"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7748" y="4303548"/>
            <a:ext cx="2005772" cy="2005772"/>
          </a:xfrm>
          <a:prstGeom prst="rect">
            <a:avLst/>
          </a:prstGeom>
        </p:spPr>
      </p:pic>
    </p:spTree>
    <p:extLst>
      <p:ext uri="{BB962C8B-B14F-4D97-AF65-F5344CB8AC3E}">
        <p14:creationId xmlns:p14="http://schemas.microsoft.com/office/powerpoint/2010/main" val="599978160"/>
      </p:ext>
    </p:extLst>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19</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606580" y="116632"/>
            <a:ext cx="4104456" cy="1512168"/>
          </a:xfrm>
          <a:prstGeom prst="wedgeEllipseCallout">
            <a:avLst/>
          </a:prstGeom>
          <a:ln/>
          <a:effectLst>
            <a:reflection blurRad="6350" stA="50000" endA="295" endPos="92000" dist="101600" dir="5400000" sy="-100000" algn="bl" rotWithShape="0"/>
          </a:effectLst>
        </p:spPr>
        <p:style>
          <a:lnRef idx="1">
            <a:schemeClr val="accent4"/>
          </a:lnRef>
          <a:fillRef idx="3">
            <a:schemeClr val="accent4"/>
          </a:fillRef>
          <a:effectRef idx="2">
            <a:schemeClr val="accent4"/>
          </a:effectRef>
          <a:fontRef idx="minor">
            <a:schemeClr val="lt1"/>
          </a:fontRef>
        </p:style>
        <p:txBody>
          <a:bodyPr rtlCol="1" anchor="ctr"/>
          <a:lstStyle/>
          <a:p>
            <a:pPr algn="ctr"/>
            <a:r>
              <a:rPr lang="ar-EG" sz="2400" b="1" dirty="0">
                <a:cs typeface="+mj-cs"/>
              </a:rPr>
              <a:t>أهمية العمل التطوعي</a:t>
            </a:r>
          </a:p>
        </p:txBody>
      </p:sp>
      <p:sp>
        <p:nvSpPr>
          <p:cNvPr id="5" name="Rectangle 4"/>
          <p:cNvSpPr/>
          <p:nvPr/>
        </p:nvSpPr>
        <p:spPr>
          <a:xfrm>
            <a:off x="2133972" y="1628800"/>
            <a:ext cx="8280920" cy="2941703"/>
          </a:xfrm>
          <a:prstGeom prst="rect">
            <a:avLst/>
          </a:prstGeom>
        </p:spPr>
        <p:txBody>
          <a:bodyPr wrap="square">
            <a:spAutoFit/>
          </a:bodyPr>
          <a:lstStyle/>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العمل التطوعي يساعد على إيجاد جو من الإخاء والقيم النبيلة والتكاتف الاجتماعي  فهوايضاً كفيل بتنمية القدرات الذهنية وتأصيل المبادئ الإسلامية .</a:t>
            </a:r>
            <a:endParaRPr lang="en-US" sz="20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والتعاطف المبني علىالأسس الدينية ولقد أوصانا ديننا الحنيف بالمبادرة إلى الأعمال الإنسانية والتفاني فيها ذلك لأن انتهاجنا لمثل هذه الأعمال القويمة يدرلنا الخيرالوفير في الدنيا والآخرة فلا بد لكل مسلم أن يكون حريصاً على إماطة الأذى عن الطريق وإغاثة الملهوف والرفق بالحيوان وإطعام المسكين, وغيرها من الأعمال الجليلة.</a:t>
            </a:r>
            <a:endParaRPr lang="en-US" sz="2000"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pic>
        <p:nvPicPr>
          <p:cNvPr id="2050" name="Picture 2" descr="ØµÙØ±Ø© Ø°Ø§Øª ØµÙØ©">
            <a:extLst>
              <a:ext uri="{FF2B5EF4-FFF2-40B4-BE49-F238E27FC236}">
                <a16:creationId xmlns:a16="http://schemas.microsoft.com/office/drawing/2014/main" id="{840B568C-8464-41A5-94D9-4AF30DF15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2" y="4082100"/>
            <a:ext cx="3528392" cy="202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28895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20CF-377C-48D3-9326-A001422CDFB1}"/>
              </a:ext>
            </a:extLst>
          </p:cNvPr>
          <p:cNvSpPr>
            <a:spLocks noGrp="1"/>
          </p:cNvSpPr>
          <p:nvPr>
            <p:ph type="title"/>
          </p:nvPr>
        </p:nvSpPr>
        <p:spPr>
          <a:xfrm>
            <a:off x="1096994" y="286604"/>
            <a:ext cx="10055781" cy="3934484"/>
          </a:xfrm>
        </p:spPr>
        <p:txBody>
          <a:bodyPr>
            <a:normAutofit fontScale="90000"/>
          </a:bodyPr>
          <a:lstStyle/>
          <a:p>
            <a:pPr algn="ctr"/>
            <a:r>
              <a:rPr lang="ar-SA" dirty="0">
                <a:solidFill>
                  <a:srgbClr val="FF0000"/>
                </a:solidFill>
              </a:rPr>
              <a:t>بسم الله الرحمن الرحيم </a:t>
            </a:r>
            <a:br>
              <a:rPr lang="ar-SA" dirty="0"/>
            </a:br>
            <a:br>
              <a:rPr lang="ar-SA" dirty="0"/>
            </a:br>
            <a:br>
              <a:rPr lang="ar-SA" dirty="0"/>
            </a:br>
            <a:r>
              <a:rPr lang="ar-SA" dirty="0"/>
              <a:t>والصلاة والسلام على سيد المرسلين سيدنا محمد واله وصحبه اجمعين </a:t>
            </a:r>
            <a:br>
              <a:rPr lang="ar-SA" dirty="0"/>
            </a:br>
            <a:br>
              <a:rPr lang="ar-SA" dirty="0"/>
            </a:br>
            <a:r>
              <a:rPr lang="ar-SA" dirty="0">
                <a:solidFill>
                  <a:srgbClr val="FF0000"/>
                </a:solidFill>
              </a:rPr>
              <a:t>مرحباً بكم في امسية مفهوم العمل التطوعي </a:t>
            </a:r>
            <a:endParaRPr lang="en-US" dirty="0">
              <a:solidFill>
                <a:srgbClr val="FF0000"/>
              </a:solidFill>
            </a:endParaRPr>
          </a:p>
        </p:txBody>
      </p:sp>
      <p:sp>
        <p:nvSpPr>
          <p:cNvPr id="4" name="Slide Number Placeholder 3">
            <a:extLst>
              <a:ext uri="{FF2B5EF4-FFF2-40B4-BE49-F238E27FC236}">
                <a16:creationId xmlns:a16="http://schemas.microsoft.com/office/drawing/2014/main" id="{FF3EF213-0B79-4FC8-8AFB-AA35D7D09815}"/>
              </a:ext>
            </a:extLst>
          </p:cNvPr>
          <p:cNvSpPr>
            <a:spLocks noGrp="1"/>
          </p:cNvSpPr>
          <p:nvPr>
            <p:ph type="sldNum" sz="quarter" idx="12"/>
          </p:nvPr>
        </p:nvSpPr>
        <p:spPr/>
        <p:txBody>
          <a:bodyPr/>
          <a:lstStyle/>
          <a:p>
            <a:fld id="{EB37DED6-D4C7-42EE-AB49-D2E39E64FDE4}" type="slidenum">
              <a:rPr lang="ar-SA" smtClean="0"/>
              <a:pPr/>
              <a:t>2</a:t>
            </a:fld>
            <a:endParaRPr lang="ar-SA"/>
          </a:p>
        </p:txBody>
      </p:sp>
    </p:spTree>
    <p:extLst>
      <p:ext uri="{BB962C8B-B14F-4D97-AF65-F5344CB8AC3E}">
        <p14:creationId xmlns:p14="http://schemas.microsoft.com/office/powerpoint/2010/main" val="365176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20</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Rectangle 2"/>
          <p:cNvSpPr/>
          <p:nvPr/>
        </p:nvSpPr>
        <p:spPr>
          <a:xfrm>
            <a:off x="3718149" y="449891"/>
            <a:ext cx="7562314" cy="4129015"/>
          </a:xfrm>
          <a:prstGeom prst="rect">
            <a:avLst/>
          </a:prstGeom>
        </p:spPr>
        <p:txBody>
          <a:bodyPr wrap="square">
            <a:spAutoFit/>
          </a:bodyPr>
          <a:lstStyle/>
          <a:p>
            <a:pPr algn="r" rtl="1">
              <a:lnSpc>
                <a:spcPct val="107000"/>
              </a:lnSpc>
              <a:spcAft>
                <a:spcPts val="800"/>
              </a:spcAft>
            </a:pPr>
            <a:r>
              <a:rPr lang="ar-SA"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و لاشك أن للعمل التطوعي أهمية كبيرة وجليلة تؤثر بشكل إيجابي في حياة الفرد والأسرة والمجتمع ومن تلك الايجابيات ما يلي:-</a:t>
            </a:r>
            <a:endParaRPr lang="en-US" sz="14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تحسين المستوى الاقتصادي والاجتماعي والأحوال المعيشية.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الحفاظ على القيم الإسلامية.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تجسيد مبدأ التكافل الاجتماعي.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استثمار أوقات الفراغ بشكل أمثل.</a:t>
            </a:r>
            <a:b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حيث يعتبر العمل التطوعي تجسيداً عملياً لمبدأ التكافل الاجتماعي, باعتباره يمثل مجموعة الأعمال الخيرية التي يقوم بها بعض الأشخاص الذين يتحسسون الآم الناس وحاجاتهم, الأمر الذي يدفعهم الى تقديم التبرع بجهودهم وأوقاتهم وأموالهم لخدمة هؤلاء الناس, طلباً لتحقيق الخير والنفع لهم. </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7030" y="3047553"/>
            <a:ext cx="3515931" cy="3261767"/>
          </a:xfrm>
          <a:prstGeom prst="rect">
            <a:avLst/>
          </a:prstGeom>
        </p:spPr>
      </p:pic>
    </p:spTree>
    <p:extLst>
      <p:ext uri="{BB962C8B-B14F-4D97-AF65-F5344CB8AC3E}">
        <p14:creationId xmlns:p14="http://schemas.microsoft.com/office/powerpoint/2010/main" val="900526630"/>
      </p:ext>
    </p:extLst>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21</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7750596" y="332656"/>
            <a:ext cx="3638496" cy="1296144"/>
          </a:xfrm>
          <a:prstGeom prst="cloudCallout">
            <a:avLst/>
          </a:prstGeom>
          <a:ln>
            <a:solidFill>
              <a:srgbClr val="993366"/>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EG" b="1" dirty="0">
                <a:cs typeface="+mj-cs"/>
              </a:rPr>
              <a:t>التطوع يشمل خمسة عناصر وهي</a:t>
            </a:r>
          </a:p>
        </p:txBody>
      </p:sp>
      <p:sp>
        <p:nvSpPr>
          <p:cNvPr id="4" name="Rectangle 3"/>
          <p:cNvSpPr/>
          <p:nvPr/>
        </p:nvSpPr>
        <p:spPr>
          <a:xfrm>
            <a:off x="2494012" y="1865494"/>
            <a:ext cx="6092825" cy="2149306"/>
          </a:xfrm>
          <a:prstGeom prst="rect">
            <a:avLst/>
          </a:prstGeom>
        </p:spPr>
        <p:txBody>
          <a:bodyPr>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جهود إنسانية تبذل بصورة فردية أوجماعية.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التطوع يقوم أساساً على الرغبة أو الدافع الذاتي.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لا ينتظر المتطوع أي مقابل مادي.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أن التطوع غالباً لا يتطلب إعداداً مسبقاً.</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التطوع ركيزة أساسية للمشاركة.</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77788" y="2739326"/>
            <a:ext cx="3024336" cy="3024336"/>
          </a:xfrm>
          <a:prstGeom prst="rect">
            <a:avLst/>
          </a:prstGeom>
        </p:spPr>
      </p:pic>
    </p:spTree>
    <p:extLst>
      <p:ext uri="{BB962C8B-B14F-4D97-AF65-F5344CB8AC3E}">
        <p14:creationId xmlns:p14="http://schemas.microsoft.com/office/powerpoint/2010/main" val="21288600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22</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8398668" y="260648"/>
            <a:ext cx="3240360" cy="1440160"/>
          </a:xfrm>
          <a:prstGeom prst="cloudCallout">
            <a:avLst/>
          </a:prstGeom>
          <a:effectLst>
            <a:innerShdw blurRad="63500" dist="50800" dir="18900000">
              <a:prstClr val="black">
                <a:alpha val="50000"/>
              </a:prstClr>
            </a:inn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ar-EG" b="1" dirty="0">
                <a:cs typeface="+mj-cs"/>
              </a:rPr>
              <a:t>دوافع التطوع</a:t>
            </a:r>
          </a:p>
        </p:txBody>
      </p:sp>
      <p:sp>
        <p:nvSpPr>
          <p:cNvPr id="4" name="Rectangle 3"/>
          <p:cNvSpPr/>
          <p:nvPr/>
        </p:nvSpPr>
        <p:spPr>
          <a:xfrm>
            <a:off x="3142084" y="1844824"/>
            <a:ext cx="6092825" cy="2051972"/>
          </a:xfrm>
          <a:prstGeom prst="rect">
            <a:avLst/>
          </a:prstGeom>
        </p:spPr>
        <p:txBody>
          <a:bodyPr>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تتباين دوافع التطوع لدى كل فرد و لكن الوازع الديني يلعب دوراً كبيراً في العمل التطوعي وإحساس المتطوع بالمسؤولية نحو وطنه ورغبة منه في اكتساب خبرات جديدة خصوصاً عندما يجد الشخص المتطوع أن هناك عمل يؤديه ومسئول عنه فإنه يبدأ بالشعور بالانتماء لهذا العمل وبالتالي تزداد لديه الرغبة في القيام بأعمال جديدة وهو بذلك يتيح الفرصة لقدرته الكامنة في النمو ..</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17748" y="2636912"/>
            <a:ext cx="2738347" cy="3209925"/>
          </a:xfrm>
          <a:prstGeom prst="rect">
            <a:avLst/>
          </a:prstGeom>
        </p:spPr>
      </p:pic>
    </p:spTree>
    <p:extLst>
      <p:ext uri="{BB962C8B-B14F-4D97-AF65-F5344CB8AC3E}">
        <p14:creationId xmlns:p14="http://schemas.microsoft.com/office/powerpoint/2010/main" val="393738582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23</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EG" sz="1800" b="1" dirty="0">
                <a:solidFill>
                  <a:srgbClr val="7030A0"/>
                </a:solidFill>
              </a:rPr>
              <a:t>مهارات إدارة الفرق التطوعية </a:t>
            </a:r>
          </a:p>
        </p:txBody>
      </p:sp>
      <p:sp>
        <p:nvSpPr>
          <p:cNvPr id="3" name="Cloud Callout 2"/>
          <p:cNvSpPr/>
          <p:nvPr/>
        </p:nvSpPr>
        <p:spPr>
          <a:xfrm>
            <a:off x="7678588" y="332656"/>
            <a:ext cx="3816424" cy="1224136"/>
          </a:xfrm>
          <a:prstGeom prst="cloudCallout">
            <a:avLst/>
          </a:prstGeom>
          <a:effectLst>
            <a:innerShdw blurRad="63500" dist="50800">
              <a:prstClr val="black">
                <a:alpha val="50000"/>
              </a:prstClr>
            </a:innerShdw>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b="1" dirty="0"/>
              <a:t>سمات</a:t>
            </a:r>
            <a:r>
              <a:rPr lang="ar-EG" dirty="0"/>
              <a:t> </a:t>
            </a:r>
            <a:r>
              <a:rPr lang="ar-EG" b="1" dirty="0"/>
              <a:t>التطوع</a:t>
            </a:r>
          </a:p>
        </p:txBody>
      </p:sp>
      <p:sp>
        <p:nvSpPr>
          <p:cNvPr id="4" name="Rectangle 3"/>
          <p:cNvSpPr/>
          <p:nvPr/>
        </p:nvSpPr>
        <p:spPr>
          <a:xfrm>
            <a:off x="3048000" y="1889444"/>
            <a:ext cx="6092825" cy="3572966"/>
          </a:xfrm>
          <a:prstGeom prst="rect">
            <a:avLst/>
          </a:prstGeom>
        </p:spPr>
        <p:txBody>
          <a:bodyPr>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1ـ الخلق الإنساني المتسم بالرحمة الصادرة عن قلب رقيق شفاف مفعم بالحب و الرأفة التي تدفع الإنسان لمشاركة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أخيه الإنسان في أفراحه وأتراحه.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الخلق الكريم والسيرة العطرة التي تبعد بصاحبها عن مواطن الشبهات والإساءة إلى شخصية الإنسان.</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توافر الخبرات والتأهيل العلمي المناسب.</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القدرة على العطاء والنضج الفكري والعقلي والانفعالي.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اللياقة والقدرة على التصرف ومواجهة تداعيات الموقف المفاجئ.</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نتيجة بحث الصور عن التطو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1085080"/>
            <a:ext cx="24384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88204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24</a:t>
            </a:fld>
            <a:endParaRPr lang="ar-SA" b="1" dirty="0">
              <a:solidFill>
                <a:schemeClr val="tx2"/>
              </a:solidFill>
            </a:endParaRPr>
          </a:p>
        </p:txBody>
      </p:sp>
      <p:sp>
        <p:nvSpPr>
          <p:cNvPr id="2" name="مستطيل 1"/>
          <p:cNvSpPr/>
          <p:nvPr/>
        </p:nvSpPr>
        <p:spPr>
          <a:xfrm>
            <a:off x="0" y="6359482"/>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8402950" y="183519"/>
            <a:ext cx="3528392" cy="1224136"/>
          </a:xfrm>
          <a:prstGeom prst="cloudCallout">
            <a:avLst/>
          </a:prstGeom>
          <a:effectLst>
            <a:outerShdw blurRad="57150" dist="19050" dir="5400000" algn="ctr" rotWithShape="0">
              <a:srgbClr val="000000">
                <a:alpha val="63000"/>
              </a:srgbClr>
            </a:outerShdw>
            <a:reflection blurRad="6350" stA="50000" endA="300" endPos="555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ar-EG" b="1" dirty="0">
                <a:cs typeface="+mj-cs"/>
              </a:rPr>
              <a:t>مقومات التطوع</a:t>
            </a:r>
          </a:p>
        </p:txBody>
      </p:sp>
      <p:sp>
        <p:nvSpPr>
          <p:cNvPr id="4" name="Rectangle 3"/>
          <p:cNvSpPr/>
          <p:nvPr/>
        </p:nvSpPr>
        <p:spPr>
          <a:xfrm>
            <a:off x="983939" y="1453395"/>
            <a:ext cx="8735045" cy="4535601"/>
          </a:xfrm>
          <a:prstGeom prst="rect">
            <a:avLst/>
          </a:prstGeom>
        </p:spPr>
        <p:txBody>
          <a:bodyPr wrap="square">
            <a:spAutoFit/>
          </a:bodyPr>
          <a:lstStyle/>
          <a:p>
            <a:pPr algn="r" rtl="1">
              <a:lnSpc>
                <a:spcPct val="107000"/>
              </a:lnSpc>
              <a:spcAft>
                <a:spcPts val="800"/>
              </a:spcAft>
            </a:pPr>
            <a:r>
              <a:rPr lang="ar-SA" sz="20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وللتطوع في العمل الاجتماعي مجموعة من المقومات لابد أن تتوفر له لضمان ازدهاره ونموه ومن أهم هذه المقومات ما يلي:-</a:t>
            </a:r>
            <a:endParaRPr lang="en-US" sz="1400"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قيام علاقة تعاون وثيقة متبادلة بين المتطوع والمحترف يكون أساسها الاحترام المتبادل والشعوربالمسئولية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المشتركة.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أن تكون الأعمال المسندة إلى المتطوعين ذات أهمية و فائدة واضحة وملموسة وإلا فقدوا اهتمامهم بها.</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أن تتناسب الأعمال المسندة إلى المتطوعين مع ميولهم واستعداد تهم وقدراتهم.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أن يقبل المتطوعون الالتحاق بما يعد لهم من برامج تدريبية.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أن يتقبل المتطوعون الإشراف عليهم وعلى أعمالهم.</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أن ينظر المتطوع إلى عمله التطوعي على انه يماثل تماماً في التزاماته وواجبا ته الأعمال التي يقوم بها</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المحترفون فالمتطوع الناجح هو من يمكن الاعتماد عليه تماماً كالاعتماد على الموظف الذي يعمل بأجر.</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8188987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25</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462564" y="260648"/>
            <a:ext cx="4532180" cy="1368152"/>
          </a:xfrm>
          <a:prstGeom prst="wedgeEllipseCallout">
            <a:avLst/>
          </a:prstGeom>
          <a:ln>
            <a:solidFill>
              <a:schemeClr val="bg1"/>
            </a:solidFill>
          </a:ln>
          <a:effectLst>
            <a:outerShdw blurRad="57150" dist="19050" dir="5400000" algn="ctr" rotWithShape="0">
              <a:srgbClr val="000000">
                <a:alpha val="63000"/>
              </a:srgbClr>
            </a:outerShdw>
            <a:reflection blurRad="6350" stA="50000" endA="300" endPos="55500" dist="101600" dir="5400000" sy="-100000" algn="bl" rotWithShape="0"/>
          </a:effectLst>
        </p:spPr>
        <p:style>
          <a:lnRef idx="0">
            <a:schemeClr val="accent3"/>
          </a:lnRef>
          <a:fillRef idx="3">
            <a:schemeClr val="accent3"/>
          </a:fillRef>
          <a:effectRef idx="3">
            <a:schemeClr val="accent3"/>
          </a:effectRef>
          <a:fontRef idx="minor">
            <a:schemeClr val="lt1"/>
          </a:fontRef>
        </p:style>
        <p:txBody>
          <a:bodyPr rtlCol="1" anchor="ctr"/>
          <a:lstStyle/>
          <a:p>
            <a:pPr algn="ctr"/>
            <a:r>
              <a:rPr lang="ar-EG" b="1" dirty="0">
                <a:cs typeface="+mj-cs"/>
              </a:rPr>
              <a:t>الشروط الواجب توافرها في المتطوع</a:t>
            </a:r>
          </a:p>
        </p:txBody>
      </p:sp>
      <p:sp>
        <p:nvSpPr>
          <p:cNvPr id="4" name="Rectangle 3"/>
          <p:cNvSpPr/>
          <p:nvPr/>
        </p:nvSpPr>
        <p:spPr>
          <a:xfrm>
            <a:off x="2422004" y="1953723"/>
            <a:ext cx="8014965" cy="4122154"/>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أن يكون لدى المتطوع الوقت الكافي لممارسة نشاطه التطوعي.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أن يكون في صحة جيدة كي نضمن إمكانية بذله للجهد المطلوب منه.</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إحساس المتطوع بالمسئولية الاجتماعية ورغبته الصادقة وتحمسه للعمل التطوعي من أجل صالح</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مجتمعه بدون انتظار لأجر أو مقابل مادي.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اهتمامه بالمسائل الاجتماعية والقومية للمجتمع الذي يعيش فيه.</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مقدرته على التعامل في تناسق وانسجام مع الآخرين.</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تميزه بقدر من المعرفة والثقافة والمهارات والخبرات في المجال الذي يرغب بالتطوع فيه.</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a:r>
              <a:rPr lang="ar-SA" sz="2000" b="1" dirty="0">
                <a:solidFill>
                  <a:schemeClr val="tx2"/>
                </a:solidFill>
                <a:ea typeface="Calibri" panose="020F0502020204030204" pitchFamily="34" charset="0"/>
                <a:cs typeface="Times New Roman" panose="02020603050405020304" pitchFamily="18" charset="0"/>
              </a:rPr>
              <a:t>7- أن يكون المتطوع من ذوي السمعة الحسنة في مجتمعه.</a:t>
            </a:r>
            <a:br>
              <a:rPr lang="ar-SA" sz="1600" b="1" dirty="0">
                <a:ea typeface="Calibri" panose="020F0502020204030204" pitchFamily="34" charset="0"/>
                <a:cs typeface="Times New Roman" panose="02020603050405020304" pitchFamily="18" charset="0"/>
              </a:rPr>
            </a:br>
            <a:endParaRPr lang="ar-EG" dirty="0"/>
          </a:p>
        </p:txBody>
      </p:sp>
      <p:pic>
        <p:nvPicPr>
          <p:cNvPr id="5" name="Picture 4"/>
          <p:cNvPicPr>
            <a:picLocks noChangeAspect="1"/>
          </p:cNvPicPr>
          <p:nvPr/>
        </p:nvPicPr>
        <p:blipFill rotWithShape="1">
          <a:blip r:embed="rId2"/>
          <a:srcRect l="28581" t="12200" r="30470" b="9680"/>
          <a:stretch/>
        </p:blipFill>
        <p:spPr>
          <a:xfrm>
            <a:off x="477788" y="332656"/>
            <a:ext cx="2223690" cy="2121058"/>
          </a:xfrm>
          <a:prstGeom prst="rect">
            <a:avLst/>
          </a:prstGeom>
        </p:spPr>
      </p:pic>
    </p:spTree>
    <p:extLst>
      <p:ext uri="{BB962C8B-B14F-4D97-AF65-F5344CB8AC3E}">
        <p14:creationId xmlns:p14="http://schemas.microsoft.com/office/powerpoint/2010/main" val="100644170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26</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7678588" y="261464"/>
            <a:ext cx="4392488" cy="1440160"/>
          </a:xfrm>
          <a:prstGeom prst="cloudCallout">
            <a:avLst/>
          </a:prstGeom>
          <a:effectLst>
            <a:reflection blurRad="6350" stA="50000" endA="295" endPos="92000" dist="1016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b="1" dirty="0">
                <a:effectLst>
                  <a:outerShdw blurRad="38100" dist="38100" dir="2700000" algn="tl">
                    <a:srgbClr val="000000">
                      <a:alpha val="43137"/>
                    </a:srgbClr>
                  </a:outerShdw>
                </a:effectLst>
                <a:cs typeface="+mj-cs"/>
              </a:rPr>
              <a:t>الأسس التي يجب مراعاتها تجاه المتطوع</a:t>
            </a:r>
          </a:p>
        </p:txBody>
      </p:sp>
      <p:sp>
        <p:nvSpPr>
          <p:cNvPr id="4" name="Rectangle 3"/>
          <p:cNvSpPr/>
          <p:nvPr/>
        </p:nvSpPr>
        <p:spPr>
          <a:xfrm>
            <a:off x="2998068" y="2088572"/>
            <a:ext cx="7366893" cy="3774367"/>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يجب أن يشعر المتطوع بأهمية العمل الذي يقوم به وأهمية جهده وقدراته وإمكانياته.</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يجب إتاحة الفرص للمتطوعين للنمو والتعليم ليستطيعوا تحمل المسؤولية.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تدريب المتطوعين باستمرار في المجال الذي يرغبوا به.</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متابعة المتطوعين وتنمية كل من يثبت عدم صلاحيته وجديته في التطوع.</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الاهتمام بأن يقف المتطوع على مدى قدرته ولا يستغل استغلالا في عمل أخر.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إنشاء مركز خاص لتنظيم عملية التطوع وإنشاء السجلات الخاصة به. مثال : " مركز قطر للعمل التطوعي" والذي أنشئ حديثاً في قطر.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7- الحوافز التشجيعية مهمة في مجالات العمل الإنساني.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8-ابتعاثهم بعثات داخلية وخارجية ودعوتهم لحضور المؤتمرات.</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a:srcRect r="2549" b="17149"/>
          <a:stretch/>
        </p:blipFill>
        <p:spPr>
          <a:xfrm>
            <a:off x="181454" y="3498984"/>
            <a:ext cx="2816614" cy="2748456"/>
          </a:xfrm>
          <a:prstGeom prst="rect">
            <a:avLst/>
          </a:prstGeom>
        </p:spPr>
      </p:pic>
    </p:spTree>
    <p:extLst>
      <p:ext uri="{BB962C8B-B14F-4D97-AF65-F5344CB8AC3E}">
        <p14:creationId xmlns:p14="http://schemas.microsoft.com/office/powerpoint/2010/main" val="8723244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27</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Rectangle 2"/>
          <p:cNvSpPr/>
          <p:nvPr/>
        </p:nvSpPr>
        <p:spPr>
          <a:xfrm>
            <a:off x="3574132" y="740009"/>
            <a:ext cx="7460977" cy="3902287"/>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9- منح المتميزين من المتطوعين التكريم من قبل الدولة.مثل جائزة المتطوع المثالي وتكريم المتطوع المتميز</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من قبل دار تنمية الأسرة وبنك قطر الوطني وهذه الجائزة أنشئت منذ ثلاث سنوات فقط في قطر .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10- يجب لفت نظر جميع الموظفين إلى أهمية المتطوع الذي يتبرع بوقته وجهده دون أجر يذكر.</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11- أن يكون المسئول على خبرة بكيفية التعامل مع المتطوعين.</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12- توفير المواصلات الخاصة بذهاب وحضور المتطوعين.</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13- تكريس الإعلان لاجتذاب أكبر عدد من المتطوعين.</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16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23949" y="3140968"/>
            <a:ext cx="2828925" cy="2714625"/>
          </a:xfrm>
          <a:prstGeom prst="rect">
            <a:avLst/>
          </a:prstGeom>
        </p:spPr>
      </p:pic>
    </p:spTree>
    <p:extLst>
      <p:ext uri="{BB962C8B-B14F-4D97-AF65-F5344CB8AC3E}">
        <p14:creationId xmlns:p14="http://schemas.microsoft.com/office/powerpoint/2010/main" val="1116758984"/>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28</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750596" y="188640"/>
            <a:ext cx="3744416" cy="1368152"/>
          </a:xfrm>
          <a:prstGeom prst="wedgeEllipseCallout">
            <a:avLst/>
          </a:prstGeom>
          <a:ln>
            <a:solidFill>
              <a:schemeClr val="bg1"/>
            </a:solidFill>
          </a:ln>
          <a:effectLst>
            <a:reflection blurRad="6350" stA="50000" endA="300" endPos="55500" dist="101600" dir="5400000" sy="-100000" algn="bl" rotWithShape="0"/>
          </a:effectLst>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EG" b="1" dirty="0">
                <a:cs typeface="+mj-cs"/>
              </a:rPr>
              <a:t>عوامل نجاح التطوع</a:t>
            </a:r>
          </a:p>
        </p:txBody>
      </p:sp>
      <p:sp>
        <p:nvSpPr>
          <p:cNvPr id="4" name="Rectangle 3"/>
          <p:cNvSpPr/>
          <p:nvPr/>
        </p:nvSpPr>
        <p:spPr>
          <a:xfrm>
            <a:off x="3286100" y="1916832"/>
            <a:ext cx="6092825" cy="2581219"/>
          </a:xfrm>
          <a:prstGeom prst="rect">
            <a:avLst/>
          </a:prstGeom>
        </p:spPr>
        <p:txBody>
          <a:bodyPr>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الدقة في اختيار المتطوع.</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أن يكون العمل واضحاً أمام المتطوع.</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أن يلم المتطوع بأهداف ونظام المؤسسة وبرامجها.</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أن يحدد المتطوع الوقت المطلوب منه قضاءه في عمله التطوعي.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تنظيم برامج تدريبية مناسبة للمتطوعين الجدد.</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إجراء دراسات تقويمية دورية لأنشطة المتطوعين.</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61764" y="3645024"/>
            <a:ext cx="2857500" cy="2533650"/>
          </a:xfrm>
          <a:prstGeom prst="rect">
            <a:avLst/>
          </a:prstGeom>
        </p:spPr>
      </p:pic>
    </p:spTree>
    <p:extLst>
      <p:ext uri="{BB962C8B-B14F-4D97-AF65-F5344CB8AC3E}">
        <p14:creationId xmlns:p14="http://schemas.microsoft.com/office/powerpoint/2010/main" val="176145288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29</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8182644" y="188640"/>
            <a:ext cx="3672408" cy="1368152"/>
          </a:xfrm>
          <a:prstGeom prst="wedgeEllipseCallout">
            <a:avLst/>
          </a:prstGeom>
          <a:ln>
            <a:solidFill>
              <a:schemeClr val="bg1"/>
            </a:solidFill>
          </a:ln>
          <a:effectLst>
            <a:outerShdw blurRad="57150" dist="19050" dir="5400000" algn="ctr" rotWithShape="0">
              <a:srgbClr val="000000">
                <a:alpha val="63000"/>
              </a:srgbClr>
            </a:outerShdw>
            <a:reflection blurRad="6350" stA="50000" endA="300" endPos="55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rtlCol="1" anchor="ctr"/>
          <a:lstStyle/>
          <a:p>
            <a:pPr algn="ctr"/>
            <a:r>
              <a:rPr lang="ar-EG" b="1" dirty="0">
                <a:cs typeface="+mj-cs"/>
              </a:rPr>
              <a:t>واجبات التطوع</a:t>
            </a:r>
          </a:p>
        </p:txBody>
      </p:sp>
      <p:sp>
        <p:nvSpPr>
          <p:cNvPr id="4" name="Rectangle 3"/>
          <p:cNvSpPr/>
          <p:nvPr/>
        </p:nvSpPr>
        <p:spPr>
          <a:xfrm>
            <a:off x="1707338" y="1772816"/>
            <a:ext cx="8447013" cy="3876959"/>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الاستعداد لتقديم الإمكانيات الحقيقية المتوافرة دون مبالغة.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عدم التحيز لمواجهات معينة أو الخضوع لتأثيرات ذات آثار سلبية على ما يبذله من جهود.</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عدم التطلع إلى الحصول على أية عوائد مادية أو غيرها أو قبول هدايا بل رفضها حفاظاً على روح</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العمل التطوعي الذي يؤديه دون مقابل.</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التعاون التام مع الزملاء والعمل بروح الفريق.</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تحمل المسئولية وتملك روح المبادرة.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المتابعة لما يقوم به من أعمال والمصابرة على الاستمرارية في الأداء بروح عالية.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7- إشاعة روح التفاؤل وامتلاك إرادة التحدي.</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8- التسامح والوفاء والانتماء للعمل التطوعي.</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0" y="3341459"/>
            <a:ext cx="2823219" cy="2526208"/>
          </a:xfrm>
          <a:prstGeom prst="rect">
            <a:avLst/>
          </a:prstGeom>
        </p:spPr>
      </p:pic>
    </p:spTree>
    <p:extLst>
      <p:ext uri="{BB962C8B-B14F-4D97-AF65-F5344CB8AC3E}">
        <p14:creationId xmlns:p14="http://schemas.microsoft.com/office/powerpoint/2010/main" val="345401119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5B2B479E-6551-4902-BC06-144DC812C8C9}"/>
              </a:ext>
            </a:extLst>
          </p:cNvPr>
          <p:cNvSpPr>
            <a:spLocks noGrp="1"/>
          </p:cNvSpPr>
          <p:nvPr>
            <p:ph type="sldNum" sz="quarter" idx="12"/>
          </p:nvPr>
        </p:nvSpPr>
        <p:spPr/>
        <p:txBody>
          <a:bodyPr/>
          <a:lstStyle/>
          <a:p>
            <a:fld id="{EB37DED6-D4C7-42EE-AB49-D2E39E64FDE4}" type="slidenum">
              <a:rPr lang="ar-SA" smtClean="0"/>
              <a:pPr/>
              <a:t>3</a:t>
            </a:fld>
            <a:endParaRPr lang="ar-SA"/>
          </a:p>
        </p:txBody>
      </p:sp>
      <p:sp>
        <p:nvSpPr>
          <p:cNvPr id="3" name="مستطيل 2">
            <a:extLst>
              <a:ext uri="{FF2B5EF4-FFF2-40B4-BE49-F238E27FC236}">
                <a16:creationId xmlns:a16="http://schemas.microsoft.com/office/drawing/2014/main" id="{FBD56E14-1E4C-49DF-B79C-0468DE3CE81D}"/>
              </a:ext>
            </a:extLst>
          </p:cNvPr>
          <p:cNvSpPr/>
          <p:nvPr/>
        </p:nvSpPr>
        <p:spPr>
          <a:xfrm>
            <a:off x="1125860" y="2852936"/>
            <a:ext cx="9466317" cy="1384995"/>
          </a:xfrm>
          <a:prstGeom prst="rect">
            <a:avLst/>
          </a:prstGeom>
        </p:spPr>
        <p:txBody>
          <a:bodyPr wrap="square">
            <a:spAutoFit/>
          </a:bodyPr>
          <a:lstStyle/>
          <a:p>
            <a:pPr algn="just"/>
            <a:r>
              <a:rPr lang="ar-SA" sz="2800" b="1" dirty="0">
                <a:ln w="0"/>
                <a:effectLst>
                  <a:outerShdw blurRad="38100" dist="19050" dir="2700000" algn="tl" rotWithShape="0">
                    <a:schemeClr val="dk1">
                      <a:alpha val="40000"/>
                    </a:schemeClr>
                  </a:outerShdw>
                </a:effectLst>
                <a:latin typeface="Droid Arabic Naskh"/>
              </a:rPr>
              <a:t>لم تغفل خطة المستقبل السعودية، وأحد أهم جوانب تطويرها «رؤية السعودية 2030» جانب العمل التطوعي، إذ تطمح، من خلال رؤيتها، إلى رفع نسبة عدد المتطوعين من 11 ألفاً فقط إلى مليون متطوع قبل نهاية عام 2030.</a:t>
            </a:r>
            <a:endParaRPr lang="ar-SA" sz="2800" b="1" dirty="0">
              <a:ln w="0"/>
              <a:effectLst>
                <a:outerShdw blurRad="38100" dist="19050" dir="2700000" algn="tl" rotWithShape="0">
                  <a:schemeClr val="dk1">
                    <a:alpha val="40000"/>
                  </a:schemeClr>
                </a:outerShdw>
              </a:effectLst>
            </a:endParaRPr>
          </a:p>
        </p:txBody>
      </p:sp>
      <p:sp>
        <p:nvSpPr>
          <p:cNvPr id="4" name="مستطيل 3">
            <a:extLst>
              <a:ext uri="{FF2B5EF4-FFF2-40B4-BE49-F238E27FC236}">
                <a16:creationId xmlns:a16="http://schemas.microsoft.com/office/drawing/2014/main" id="{22EF5714-4AF7-46E7-81A0-379F2169766A}"/>
              </a:ext>
            </a:extLst>
          </p:cNvPr>
          <p:cNvSpPr/>
          <p:nvPr/>
        </p:nvSpPr>
        <p:spPr>
          <a:xfrm>
            <a:off x="1443725" y="4344362"/>
            <a:ext cx="8830585" cy="1384995"/>
          </a:xfrm>
          <a:prstGeom prst="rect">
            <a:avLst/>
          </a:prstGeom>
        </p:spPr>
        <p:txBody>
          <a:bodyPr wrap="square">
            <a:spAutoFit/>
          </a:bodyPr>
          <a:lstStyle/>
          <a:p>
            <a:pPr algn="r"/>
            <a:r>
              <a:rPr lang="ar-SA" sz="2800" b="1" dirty="0">
                <a:ln w="0"/>
                <a:effectLst>
                  <a:outerShdw blurRad="38100" dist="19050" dir="2700000" algn="tl" rotWithShape="0">
                    <a:schemeClr val="dk1">
                      <a:alpha val="40000"/>
                    </a:schemeClr>
                  </a:outerShdw>
                </a:effectLst>
                <a:latin typeface="Droid Arabic Naskh"/>
              </a:rPr>
              <a:t>إن المنافسة الخيِّرة في مجال التطوع في الآونة الأخيرة زادت شدتها، وهذا من فضل الله، وبسبب التوعية بأهمية التطوع، ورؤية 2030 التي تسعى إلى زيادة عدد المتطوعين في المملكة</a:t>
            </a:r>
            <a:endParaRPr lang="ar-SA" sz="2800" b="1" dirty="0">
              <a:ln w="0"/>
              <a:effectLst>
                <a:outerShdw blurRad="38100" dist="19050" dir="2700000" algn="tl" rotWithShape="0">
                  <a:schemeClr val="dk1">
                    <a:alpha val="40000"/>
                  </a:schemeClr>
                </a:outerShdw>
              </a:effectLst>
            </a:endParaRPr>
          </a:p>
        </p:txBody>
      </p:sp>
      <p:pic>
        <p:nvPicPr>
          <p:cNvPr id="1026" name="Picture 2" descr="ÙØªÙØ¬Ø© Ø¨Ø­Ø« Ø§ÙØµÙØ± Ø¹Ù Ø§ÙØ±Ø¤ÙØ©">
            <a:extLst>
              <a:ext uri="{FF2B5EF4-FFF2-40B4-BE49-F238E27FC236}">
                <a16:creationId xmlns:a16="http://schemas.microsoft.com/office/drawing/2014/main" id="{CA1BFEE3-2497-4109-8B02-014817071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521" y="105999"/>
            <a:ext cx="3877060" cy="269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01413"/>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30</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7246540" y="116632"/>
            <a:ext cx="4248472" cy="1368152"/>
          </a:xfrm>
          <a:prstGeom prst="cloudCallou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3">
            <a:schemeClr val="accent3"/>
          </a:fillRef>
          <a:effectRef idx="2">
            <a:schemeClr val="accent3"/>
          </a:effectRef>
          <a:fontRef idx="minor">
            <a:schemeClr val="lt1"/>
          </a:fontRef>
        </p:style>
        <p:txBody>
          <a:bodyPr rtlCol="1" anchor="ctr"/>
          <a:lstStyle/>
          <a:p>
            <a:pPr algn="ctr"/>
            <a:r>
              <a:rPr lang="ar-EG" b="1" dirty="0">
                <a:cs typeface="+mj-cs"/>
              </a:rPr>
              <a:t>الجوانب الايجابية للتطوع</a:t>
            </a:r>
          </a:p>
        </p:txBody>
      </p:sp>
      <p:sp>
        <p:nvSpPr>
          <p:cNvPr id="4" name="Rectangle 3"/>
          <p:cNvSpPr/>
          <p:nvPr/>
        </p:nvSpPr>
        <p:spPr>
          <a:xfrm>
            <a:off x="693812" y="1433979"/>
            <a:ext cx="8591029" cy="4886466"/>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يؤدي التطوع إلى رفع العبء المادي عن كاهل المنظمات الاجتماعية بمعنى انه إضافة حقيقية لمواردها بحيث يسمح بتوجيه ما كان مقرراً أن تتحمله في توظيف بعض العاملين للتوسع في خدماتها أو تحسين معدل الأداء فيها.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يمتاز التطوع بالحماس في الأداء وهذا ما نفتقده في العمل الروتيني المدفوع الأجر, ولكن يجب أن يوجه هذا الحماس في الطرق السليمة للمنظمة, وفي إطار وظيفتها وبحيث يستند هذا الحماس على خلفية من الخبرة والمهارة وليس مجرد الميل.</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يتيح العمل التطوعي ممارسة حقيقية للديموقراطية الاجتماعية في المجتمع لما يمتاز به من حرية الإقدام علية واختيار نوعية العمل والأداء, كما يتيح للمتطوع التعبير الصادق عن رأيه في طبيعة ومستوى الخدمة والرعاية.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يعتبر التطوع من الأساليب الايجابية للاستفادة من الطاقات الشابة في المجتمع وشغل وقت الفراغ بطريقة بناءة.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يلعب المتطوعون دوراًً أساسياً في تغيير برامج المنظمة وفقاً لاحتياجات جماعات المجتمع.</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عن طريق التطوع يمكن سد العجزأوالثغرات في بعض التخصصات النادرة.</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535845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31</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6886500" y="260648"/>
            <a:ext cx="4464496" cy="1512168"/>
          </a:xfrm>
          <a:prstGeom prst="cloudCallout">
            <a:avLst/>
          </a:prstGeom>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EG" b="1" dirty="0">
                <a:cs typeface="+mj-cs"/>
              </a:rPr>
              <a:t>الجوانب السلبية للتطوع</a:t>
            </a:r>
          </a:p>
        </p:txBody>
      </p:sp>
      <p:sp>
        <p:nvSpPr>
          <p:cNvPr id="4" name="Rectangle 3"/>
          <p:cNvSpPr/>
          <p:nvPr/>
        </p:nvSpPr>
        <p:spPr>
          <a:xfrm>
            <a:off x="1668015" y="2132856"/>
            <a:ext cx="7366893" cy="3693319"/>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1- ربما يؤدي الحماس الزائد لدى المتطوعون إذا لم يكن يواكبه التوجه السليم إلى إهدار بعض موارد المنظمة.</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2- إن حماس المتطوعين ورغباتهم وميلهم إلى طبيعة عمل معينة لايمكن إن يغفل أن مستوى الأداء ومعدله لدى المتطوعين قد يكون اقل من المتخصصين في طبيعة هذا العمل لان الميل لايعني إجادة الأداء والقدرة على دائماً.</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3- يعيب على المتطوع عدم استمرار يته في العمل في المنظمة حيث يمكن للمتطوع أن ينسحب في أي وقت من العمل دون أن تكون عليه التزامات كما لا يكون أجباره على الاستمرار في العمل أو حتى تنظيم انسحابه منه.</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4- قد يؤدي الجمع بين الجهود التطوعية والنظامية في المنظمة إلى انخفاض الروح المعنوية نتيجة لاختلاف المعاملة فيما بينهم مما يؤدي إلى عدم تحقيق المؤسسة لأهدافها.</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338855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32</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4" name="Rectangle 3"/>
          <p:cNvSpPr/>
          <p:nvPr/>
        </p:nvSpPr>
        <p:spPr>
          <a:xfrm>
            <a:off x="4294212" y="836712"/>
            <a:ext cx="6884913" cy="2602764"/>
          </a:xfrm>
          <a:prstGeom prst="rect">
            <a:avLst/>
          </a:prstGeom>
        </p:spPr>
        <p:txBody>
          <a:bodyPr wrap="square">
            <a:spAutoFit/>
          </a:bodyPr>
          <a:lstStyle/>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5- كثيراً ما يشبع المتطوع ميوله ورغباته على حساب عمله في المنظمة بما يتنافى والاستفادة من جهده وعدم امتصاصه لفلسفة المنظمة أهدافها.</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6- انعدام الضبط أو تخلخل ممارسة السلطة داخل المنظمة وعدم إمكانية المتابعة والتقويم.</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ويسهم العمل التطوعي في نهوض المجتمع اقتصادياً, والأهم من ذلك أنه يسهم في تعزيز بنيانه الاجتماعي الداخلي ويزيد من تماسك أبنائه وانتمائهم له , للتغلب على الصعاب التي يواجهها في طريقه نحو مستقبل أفضل.</a:t>
            </a:r>
            <a:endParaRPr lang="en-US"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05780" y="3068960"/>
            <a:ext cx="4032448" cy="2798519"/>
          </a:xfrm>
          <a:prstGeom prst="rect">
            <a:avLst/>
          </a:prstGeom>
        </p:spPr>
      </p:pic>
    </p:spTree>
    <p:extLst>
      <p:ext uri="{BB962C8B-B14F-4D97-AF65-F5344CB8AC3E}">
        <p14:creationId xmlns:p14="http://schemas.microsoft.com/office/powerpoint/2010/main" val="752519261"/>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98496" y="1268760"/>
            <a:ext cx="10157354" cy="2906354"/>
          </a:xfrm>
          <a:prstGeom prst="rect">
            <a:avLst/>
          </a:prstGeom>
        </p:spPr>
        <p:txBody>
          <a:bodyPr>
            <a:normAutofit fontScale="77500" lnSpcReduction="20000"/>
          </a:bodyPr>
          <a:lstStyle>
            <a:lvl1pPr algn="l"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fontAlgn="base"/>
            <a:r>
              <a:rPr lang="ar-SA" sz="3200" b="1" dirty="0">
                <a:solidFill>
                  <a:srgbClr val="C00000"/>
                </a:solidFill>
                <a:latin typeface="GE SS Two Light" pitchFamily="18" charset="-78"/>
                <a:ea typeface="GE SS Two Light" pitchFamily="18" charset="-78"/>
                <a:cs typeface="GE SS Two Light" pitchFamily="18" charset="-78"/>
              </a:rPr>
              <a:t>كلمة ختام</a:t>
            </a:r>
            <a:br>
              <a:rPr lang="ar-SA" sz="3200" b="1" dirty="0">
                <a:solidFill>
                  <a:srgbClr val="FF0000"/>
                </a:solidFill>
                <a:latin typeface="GE SS Two Light" pitchFamily="18" charset="-78"/>
                <a:ea typeface="GE SS Two Light" pitchFamily="18" charset="-78"/>
                <a:cs typeface="GE SS Two Light" pitchFamily="18" charset="-78"/>
              </a:rPr>
            </a:br>
            <a:br>
              <a:rPr lang="en-US" sz="3200" dirty="0">
                <a:solidFill>
                  <a:schemeClr val="tx2"/>
                </a:solidFill>
                <a:latin typeface="GE SS Two Light" pitchFamily="18" charset="-78"/>
                <a:ea typeface="GE SS Two Light" pitchFamily="18" charset="-78"/>
                <a:cs typeface="GE SS Two Light" pitchFamily="18" charset="-78"/>
              </a:rPr>
            </a:br>
            <a:r>
              <a:rPr lang="ar-SA" sz="2800" b="1" dirty="0">
                <a:solidFill>
                  <a:schemeClr val="tx2"/>
                </a:solidFill>
              </a:rPr>
              <a:t>الحمد لله الذي وفقني لجمع هذه المادة العلمية وكل تقدير واحترام لكل المراجع والأبحاث التي تم الاسترشاد بها التي هي تعتبر محورا  أساسيا للمعارف والمعلومات التي ينبغي على  المتدربين أن يكتسبوها في هذا البرنامج وأيضا كل تقدير واحترام لمن ساهم في نجاح هذا البرنامج وفقنا الله دائما لما فيه الخير ......... </a:t>
            </a:r>
            <a:br>
              <a:rPr lang="en-US" sz="2800" b="1" dirty="0">
                <a:solidFill>
                  <a:schemeClr val="tx2"/>
                </a:solidFill>
              </a:rPr>
            </a:br>
            <a:r>
              <a:rPr lang="ar-SA" sz="2800" b="1" dirty="0">
                <a:solidFill>
                  <a:schemeClr val="tx2"/>
                </a:solidFill>
              </a:rPr>
              <a:t>وشكرا لحسن اهتمامك</a:t>
            </a:r>
          </a:p>
          <a:p>
            <a:pPr algn="ctr" fontAlgn="base"/>
            <a:endParaRPr lang="ar-SA" sz="2800" b="1" dirty="0">
              <a:solidFill>
                <a:schemeClr val="tx2"/>
              </a:solidFill>
            </a:endParaRPr>
          </a:p>
          <a:p>
            <a:pPr algn="ctr" fontAlgn="base"/>
            <a:r>
              <a:rPr lang="ar-SA" sz="3900" b="1" dirty="0">
                <a:solidFill>
                  <a:schemeClr val="tx2"/>
                </a:solidFill>
              </a:rPr>
              <a:t>والسلام عليكم ورحمة الله وبركاته </a:t>
            </a:r>
          </a:p>
          <a:p>
            <a:pPr algn="ctr" fontAlgn="base"/>
            <a:endParaRPr lang="ar-SA" sz="3900" b="1" dirty="0">
              <a:solidFill>
                <a:schemeClr val="tx2"/>
              </a:solidFill>
            </a:endParaRPr>
          </a:p>
          <a:p>
            <a:pPr algn="ctr" fontAlgn="base"/>
            <a:r>
              <a:rPr lang="ar-SA" sz="3900" b="1" dirty="0">
                <a:solidFill>
                  <a:srgbClr val="FF0000"/>
                </a:solidFill>
              </a:rPr>
              <a:t>إعداد وتقديم  </a:t>
            </a:r>
            <a:r>
              <a:rPr lang="ar-SA" sz="3900" b="1" dirty="0">
                <a:solidFill>
                  <a:schemeClr val="tx2"/>
                </a:solidFill>
              </a:rPr>
              <a:t>/ المدربة فاطمة العويد</a:t>
            </a:r>
            <a:endParaRPr lang="en-US" sz="3900" b="1" dirty="0">
              <a:solidFill>
                <a:schemeClr val="tx2"/>
              </a:solidFill>
            </a:endParaRPr>
          </a:p>
        </p:txBody>
      </p:sp>
      <p:pic>
        <p:nvPicPr>
          <p:cNvPr id="3" name="Picture 2">
            <a:extLst>
              <a:ext uri="{FF2B5EF4-FFF2-40B4-BE49-F238E27FC236}">
                <a16:creationId xmlns:a16="http://schemas.microsoft.com/office/drawing/2014/main" id="{EAC449B1-DC5A-4DEB-BDE5-8DE2DE55D8AB}"/>
              </a:ext>
            </a:extLst>
          </p:cNvPr>
          <p:cNvPicPr>
            <a:picLocks noChangeAspect="1"/>
          </p:cNvPicPr>
          <p:nvPr/>
        </p:nvPicPr>
        <p:blipFill>
          <a:blip r:embed="rId2"/>
          <a:stretch>
            <a:fillRect/>
          </a:stretch>
        </p:blipFill>
        <p:spPr>
          <a:xfrm>
            <a:off x="117748" y="2706866"/>
            <a:ext cx="2738347" cy="3209925"/>
          </a:xfrm>
          <a:prstGeom prst="rect">
            <a:avLst/>
          </a:prstGeom>
        </p:spPr>
      </p:pic>
    </p:spTree>
    <p:extLst>
      <p:ext uri="{BB962C8B-B14F-4D97-AF65-F5344CB8AC3E}">
        <p14:creationId xmlns:p14="http://schemas.microsoft.com/office/powerpoint/2010/main" val="175674827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4</a:t>
            </a:fld>
            <a:endParaRPr lang="ar-SA" b="1" dirty="0">
              <a:solidFill>
                <a:schemeClr val="tx2"/>
              </a:solidFill>
            </a:endParaRPr>
          </a:p>
        </p:txBody>
      </p:sp>
      <p:sp>
        <p:nvSpPr>
          <p:cNvPr id="2" name="مستطيل 1"/>
          <p:cNvSpPr/>
          <p:nvPr/>
        </p:nvSpPr>
        <p:spPr>
          <a:xfrm>
            <a:off x="0" y="6309320"/>
            <a:ext cx="3718148"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sz="1800" b="1" dirty="0">
                <a:solidFill>
                  <a:srgbClr val="7030A0"/>
                </a:solidFill>
              </a:rPr>
              <a:t>مفهوم العمل التطوعي</a:t>
            </a:r>
            <a:endParaRPr lang="ar-EG" sz="1800" b="1" dirty="0">
              <a:solidFill>
                <a:srgbClr val="7030A0"/>
              </a:solidFill>
            </a:endParaRPr>
          </a:p>
        </p:txBody>
      </p:sp>
      <p:sp>
        <p:nvSpPr>
          <p:cNvPr id="3" name="Flowchart: Multidocument 2"/>
          <p:cNvSpPr/>
          <p:nvPr/>
        </p:nvSpPr>
        <p:spPr>
          <a:xfrm>
            <a:off x="8038628" y="476672"/>
            <a:ext cx="3508976" cy="108012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sz="3200" b="1" dirty="0">
                <a:cs typeface="+mj-cs"/>
              </a:rPr>
              <a:t>محاور الأمسيه </a:t>
            </a:r>
            <a:endParaRPr lang="ar-EG" sz="3200" b="1" dirty="0">
              <a:cs typeface="+mj-cs"/>
            </a:endParaRPr>
          </a:p>
        </p:txBody>
      </p:sp>
      <p:sp>
        <p:nvSpPr>
          <p:cNvPr id="4" name="Rectangle 3"/>
          <p:cNvSpPr/>
          <p:nvPr/>
        </p:nvSpPr>
        <p:spPr>
          <a:xfrm>
            <a:off x="4074321" y="2132856"/>
            <a:ext cx="6092825" cy="2701060"/>
          </a:xfrm>
          <a:prstGeom prst="rect">
            <a:avLst/>
          </a:prstGeom>
        </p:spPr>
        <p:txBody>
          <a:bodyPr>
            <a:spAutoFit/>
          </a:bodyPr>
          <a:lstStyle/>
          <a:p>
            <a:pPr marL="342900" lvl="0" indent="-342900" algn="r" rtl="1">
              <a:lnSpc>
                <a:spcPct val="107000"/>
              </a:lnSpc>
              <a:spcAft>
                <a:spcPts val="0"/>
              </a:spcAft>
              <a:buFont typeface="Symbol" panose="05050102010706020507" pitchFamily="18" charset="2"/>
              <a:buChar char=""/>
            </a:pPr>
            <a:r>
              <a:rPr lang="ar-SA" sz="3200" b="1" dirty="0">
                <a:solidFill>
                  <a:srgbClr val="000000"/>
                </a:solidFill>
                <a:latin typeface="Calibri" panose="020F0502020204030204" pitchFamily="34" charset="0"/>
                <a:cs typeface="Times New Roman" panose="02020603050405020304" pitchFamily="18" charset="0"/>
              </a:rPr>
              <a:t>مف</a:t>
            </a:r>
            <a:r>
              <a:rPr lang="ar-SA"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هوم التطوع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أهمية التطوع</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أشكال العمل التطوعي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Symbol" panose="05050102010706020507" pitchFamily="18" charset="2"/>
              <a:buChar char=""/>
            </a:pPr>
            <a:r>
              <a:rPr lang="ar-SA"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أهمية العمل التطوعي </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ar-SA"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مقومات التطوع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1DFD69BF-6A09-4285-86AF-381BE9F774A5}"/>
              </a:ext>
            </a:extLst>
          </p:cNvPr>
          <p:cNvPicPr>
            <a:picLocks noChangeAspect="1"/>
          </p:cNvPicPr>
          <p:nvPr/>
        </p:nvPicPr>
        <p:blipFill>
          <a:blip r:embed="rId2"/>
          <a:stretch>
            <a:fillRect/>
          </a:stretch>
        </p:blipFill>
        <p:spPr>
          <a:xfrm>
            <a:off x="1272335" y="1917436"/>
            <a:ext cx="2308133" cy="3131900"/>
          </a:xfrm>
          <a:prstGeom prst="rect">
            <a:avLst/>
          </a:prstGeom>
        </p:spPr>
      </p:pic>
    </p:spTree>
    <p:extLst>
      <p:ext uri="{BB962C8B-B14F-4D97-AF65-F5344CB8AC3E}">
        <p14:creationId xmlns:p14="http://schemas.microsoft.com/office/powerpoint/2010/main" val="646859752"/>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5</a:t>
            </a:fld>
            <a:endParaRPr lang="ar-SA" b="1" dirty="0">
              <a:solidFill>
                <a:schemeClr val="tx2"/>
              </a:solidFill>
            </a:endParaRPr>
          </a:p>
        </p:txBody>
      </p:sp>
      <p:sp>
        <p:nvSpPr>
          <p:cNvPr id="9" name="TextBox 8"/>
          <p:cNvSpPr txBox="1"/>
          <p:nvPr/>
        </p:nvSpPr>
        <p:spPr>
          <a:xfrm>
            <a:off x="2926060" y="604944"/>
            <a:ext cx="5184576" cy="923330"/>
          </a:xfrm>
          <a:prstGeom prst="rect">
            <a:avLst/>
          </a:prstGeom>
          <a:noFill/>
        </p:spPr>
        <p:txBody>
          <a:bodyPr wrap="square" rtlCol="1">
            <a:spAutoFit/>
          </a:bodyPr>
          <a:lstStyle/>
          <a:p>
            <a:pPr algn="ctr"/>
            <a:r>
              <a:rPr lang="ar-SA" sz="5400" dirty="0">
                <a:solidFill>
                  <a:srgbClr val="002060"/>
                </a:solidFill>
                <a:effectLst>
                  <a:outerShdw blurRad="38100" dist="38100" dir="2700000" algn="tl">
                    <a:srgbClr val="000000">
                      <a:alpha val="43137"/>
                    </a:srgbClr>
                  </a:outerShdw>
                </a:effectLst>
                <a:latin typeface="+mj-lt"/>
                <a:cs typeface="+mj-cs"/>
              </a:rPr>
              <a:t>ماذا يقصد بالتطوع </a:t>
            </a:r>
            <a:endParaRPr lang="ar-EG" sz="5400" dirty="0">
              <a:solidFill>
                <a:srgbClr val="002060"/>
              </a:solidFill>
              <a:effectLst>
                <a:outerShdw blurRad="38100" dist="38100" dir="2700000" algn="tl">
                  <a:srgbClr val="000000">
                    <a:alpha val="43137"/>
                  </a:srgbClr>
                </a:outerShdw>
              </a:effectLst>
              <a:latin typeface="+mj-lt"/>
              <a:cs typeface="+mj-cs"/>
            </a:endParaRPr>
          </a:p>
        </p:txBody>
      </p:sp>
      <p:pic>
        <p:nvPicPr>
          <p:cNvPr id="3" name="Picture 2"/>
          <p:cNvPicPr>
            <a:picLocks noChangeAspect="1"/>
          </p:cNvPicPr>
          <p:nvPr/>
        </p:nvPicPr>
        <p:blipFill>
          <a:blip r:embed="rId2"/>
          <a:stretch>
            <a:fillRect/>
          </a:stretch>
        </p:blipFill>
        <p:spPr>
          <a:xfrm>
            <a:off x="3358108" y="1628800"/>
            <a:ext cx="6008068" cy="4489047"/>
          </a:xfrm>
          <a:prstGeom prst="rect">
            <a:avLst/>
          </a:prstGeom>
        </p:spPr>
      </p:pic>
    </p:spTree>
    <p:extLst>
      <p:ext uri="{BB962C8B-B14F-4D97-AF65-F5344CB8AC3E}">
        <p14:creationId xmlns:p14="http://schemas.microsoft.com/office/powerpoint/2010/main" val="2449452737"/>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6</a:t>
            </a:fld>
            <a:endParaRPr lang="ar-SA" b="1" dirty="0">
              <a:solidFill>
                <a:schemeClr val="tx2"/>
              </a:solidFill>
            </a:endParaRPr>
          </a:p>
        </p:txBody>
      </p:sp>
      <p:sp>
        <p:nvSpPr>
          <p:cNvPr id="2" name="مستطيل 1"/>
          <p:cNvSpPr/>
          <p:nvPr/>
        </p:nvSpPr>
        <p:spPr>
          <a:xfrm>
            <a:off x="17981" y="6286798"/>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750596" y="188640"/>
            <a:ext cx="3744416" cy="1512168"/>
          </a:xfrm>
          <a:prstGeom prst="wedgeEllipseCallout">
            <a:avLst/>
          </a:prstGeom>
          <a:ln>
            <a:solidFill>
              <a:schemeClr val="bg1"/>
            </a:solidFill>
          </a:ln>
          <a:effectLst>
            <a:outerShdw blurRad="57150" dist="19050" dir="5400000" algn="ctr" rotWithShape="0">
              <a:srgbClr val="000000">
                <a:alpha val="63000"/>
              </a:srgbClr>
            </a:outerShd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4000" b="1" dirty="0">
                <a:cs typeface="+mj-cs"/>
              </a:rPr>
              <a:t>مفهوم التطوع </a:t>
            </a:r>
          </a:p>
        </p:txBody>
      </p:sp>
      <p:pic>
        <p:nvPicPr>
          <p:cNvPr id="5" name="Picture 4"/>
          <p:cNvPicPr>
            <a:picLocks noChangeAspect="1"/>
          </p:cNvPicPr>
          <p:nvPr/>
        </p:nvPicPr>
        <p:blipFill>
          <a:blip r:embed="rId2"/>
          <a:stretch>
            <a:fillRect/>
          </a:stretch>
        </p:blipFill>
        <p:spPr>
          <a:xfrm>
            <a:off x="25763" y="2852936"/>
            <a:ext cx="3017912" cy="3017912"/>
          </a:xfrm>
          <a:prstGeom prst="rect">
            <a:avLst/>
          </a:prstGeom>
        </p:spPr>
      </p:pic>
      <p:pic>
        <p:nvPicPr>
          <p:cNvPr id="7" name="Picture 26">
            <a:extLst>
              <a:ext uri="{FF2B5EF4-FFF2-40B4-BE49-F238E27FC236}">
                <a16:creationId xmlns:a16="http://schemas.microsoft.com/office/drawing/2014/main" id="{D480B4DB-1282-47A7-AF20-7869C08527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456"/>
          <a:stretch/>
        </p:blipFill>
        <p:spPr>
          <a:xfrm>
            <a:off x="3052816" y="18005"/>
            <a:ext cx="5571017" cy="5907941"/>
          </a:xfrm>
          <a:prstGeom prst="rect">
            <a:avLst/>
          </a:prstGeom>
        </p:spPr>
      </p:pic>
      <p:sp>
        <p:nvSpPr>
          <p:cNvPr id="4" name="Rectangle 3"/>
          <p:cNvSpPr/>
          <p:nvPr/>
        </p:nvSpPr>
        <p:spPr>
          <a:xfrm>
            <a:off x="3358108" y="3175433"/>
            <a:ext cx="4676196" cy="3111365"/>
          </a:xfrm>
          <a:prstGeom prst="rect">
            <a:avLst/>
          </a:prstGeom>
        </p:spPr>
        <p:txBody>
          <a:bodyPr wrap="square">
            <a:spAutoFit/>
          </a:bodyPr>
          <a:lstStyle/>
          <a:p>
            <a:pPr algn="r" rtl="1">
              <a:lnSpc>
                <a:spcPct val="107000"/>
              </a:lnSpc>
              <a:spcAft>
                <a:spcPts val="800"/>
              </a:spcAft>
            </a:pPr>
            <a:r>
              <a:rPr lang="ar-SA" sz="3200" dirty="0">
                <a:ln w="12700">
                  <a:solidFill>
                    <a:schemeClr val="tx1"/>
                  </a:solidFill>
                  <a:prstDash val="solid"/>
                </a:ln>
                <a:latin typeface="Calibri" panose="020F0502020204030204" pitchFamily="34" charset="0"/>
                <a:ea typeface="Calibri" panose="020F0502020204030204" pitchFamily="34" charset="0"/>
                <a:cs typeface="Times New Roman" panose="02020603050405020304" pitchFamily="18" charset="0"/>
              </a:rPr>
              <a:t>يُقصد بالتطوُّع هو أي جهد جسدي أو مالي أو عيني أو فكري يبذله الإنسان لإنسان آخر أو لمجموعة من الناس، بدون أيّ مُقابل، وبلا أية ضغوط ودون إكراه من أحد،</a:t>
            </a:r>
          </a:p>
          <a:p>
            <a:pPr algn="r" rtl="1">
              <a:lnSpc>
                <a:spcPct val="107000"/>
              </a:lnSpc>
              <a:spcAft>
                <a:spcPts val="800"/>
              </a:spcAft>
            </a:pPr>
            <a:r>
              <a:rPr lang="ar-SA"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chemeClr val="tx2"/>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890150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7</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Rectangle 2"/>
          <p:cNvSpPr/>
          <p:nvPr/>
        </p:nvSpPr>
        <p:spPr>
          <a:xfrm>
            <a:off x="5446340" y="1700808"/>
            <a:ext cx="5948809" cy="2374689"/>
          </a:xfrm>
          <a:prstGeom prst="rect">
            <a:avLst/>
          </a:prstGeom>
        </p:spPr>
        <p:txBody>
          <a:bodyPr wrap="square">
            <a:spAutoFit/>
          </a:bodyPr>
          <a:lstStyle/>
          <a:p>
            <a:pPr algn="r" rtl="1">
              <a:lnSpc>
                <a:spcPct val="107000"/>
              </a:lnSpc>
              <a:spcAft>
                <a:spcPts val="800"/>
              </a:spcAft>
            </a:pPr>
            <a:r>
              <a:rPr lang="ar-SA" sz="2800" b="1" dirty="0">
                <a:solidFill>
                  <a:srgbClr val="0070C0"/>
                </a:solidFill>
                <a:latin typeface="Calibri" panose="020F0502020204030204" pitchFamily="34" charset="0"/>
                <a:ea typeface="Calibri" panose="020F0502020204030204" pitchFamily="34" charset="0"/>
                <a:cs typeface="+mj-cs"/>
              </a:rPr>
              <a:t>ويمكن تعريف العمل التطوعي بأنه: ممارسة إنسانية وسلوك اجتماعي يمارسه الفرد من تلقاء نفسه وبرغبة منه وإرادة يتعدى الأمر إلى أبعد من ذلك من الأمور الاجتماعية التي تهم الإنسان بصورة عامة</a:t>
            </a:r>
            <a:endParaRPr lang="en-US" sz="1800" dirty="0">
              <a:solidFill>
                <a:srgbClr val="0070C0"/>
              </a:solidFill>
              <a:effectLst/>
              <a:latin typeface="Calibri" panose="020F0502020204030204" pitchFamily="34" charset="0"/>
              <a:ea typeface="Calibri" panose="020F0502020204030204" pitchFamily="34" charset="0"/>
              <a:cs typeface="+mj-cs"/>
            </a:endParaRPr>
          </a:p>
        </p:txBody>
      </p:sp>
      <p:pic>
        <p:nvPicPr>
          <p:cNvPr id="4" name="Picture 3"/>
          <p:cNvPicPr>
            <a:picLocks noChangeAspect="1"/>
          </p:cNvPicPr>
          <p:nvPr/>
        </p:nvPicPr>
        <p:blipFill>
          <a:blip r:embed="rId2"/>
          <a:stretch>
            <a:fillRect/>
          </a:stretch>
        </p:blipFill>
        <p:spPr>
          <a:xfrm>
            <a:off x="384436" y="1757184"/>
            <a:ext cx="3621744" cy="3114700"/>
          </a:xfrm>
          <a:prstGeom prst="rect">
            <a:avLst/>
          </a:prstGeom>
        </p:spPr>
      </p:pic>
    </p:spTree>
    <p:extLst>
      <p:ext uri="{BB962C8B-B14F-4D97-AF65-F5344CB8AC3E}">
        <p14:creationId xmlns:p14="http://schemas.microsoft.com/office/powerpoint/2010/main" val="2573287825"/>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8</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Oval Callout 2"/>
          <p:cNvSpPr/>
          <p:nvPr/>
        </p:nvSpPr>
        <p:spPr>
          <a:xfrm>
            <a:off x="7318548" y="332656"/>
            <a:ext cx="4176464" cy="1440160"/>
          </a:xfrm>
          <a:prstGeom prst="wedgeEllipseCallout">
            <a:avLst/>
          </a:prstGeom>
          <a:ln>
            <a:solidFill>
              <a:schemeClr val="bg1"/>
            </a:solidFill>
          </a:ln>
          <a:effectLst>
            <a:outerShdw blurRad="57150" dist="19050" dir="5400000" algn="ctr" rotWithShape="0">
              <a:srgbClr val="000000">
                <a:alpha val="63000"/>
              </a:srgbClr>
            </a:outerShdw>
            <a:reflection blurRad="6350" stA="50000" endA="300" endPos="900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rtlCol="1" anchor="ctr"/>
          <a:lstStyle/>
          <a:p>
            <a:pPr algn="ctr"/>
            <a:r>
              <a:rPr lang="ar-EG" sz="2400" b="1" dirty="0">
                <a:effectLst>
                  <a:outerShdw blurRad="38100" dist="38100" dir="2700000" algn="tl">
                    <a:srgbClr val="000000">
                      <a:alpha val="43137"/>
                    </a:srgbClr>
                  </a:outerShdw>
                </a:effectLst>
                <a:cs typeface="+mj-cs"/>
              </a:rPr>
              <a:t>العمل التطوعي من منظور إسلامي</a:t>
            </a:r>
          </a:p>
        </p:txBody>
      </p:sp>
      <p:pic>
        <p:nvPicPr>
          <p:cNvPr id="4" name="Picture 3"/>
          <p:cNvPicPr>
            <a:picLocks noChangeAspect="1"/>
          </p:cNvPicPr>
          <p:nvPr/>
        </p:nvPicPr>
        <p:blipFill>
          <a:blip r:embed="rId3"/>
          <a:stretch>
            <a:fillRect/>
          </a:stretch>
        </p:blipFill>
        <p:spPr>
          <a:xfrm>
            <a:off x="117748" y="836712"/>
            <a:ext cx="2966120" cy="2966120"/>
          </a:xfrm>
          <a:prstGeom prst="rect">
            <a:avLst/>
          </a:prstGeom>
        </p:spPr>
      </p:pic>
      <p:sp>
        <p:nvSpPr>
          <p:cNvPr id="7" name="Rectangle 6"/>
          <p:cNvSpPr/>
          <p:nvPr/>
        </p:nvSpPr>
        <p:spPr>
          <a:xfrm>
            <a:off x="3430116" y="2052149"/>
            <a:ext cx="7654924" cy="3044295"/>
          </a:xfrm>
          <a:prstGeom prst="rect">
            <a:avLst/>
          </a:prstGeom>
        </p:spPr>
        <p:txBody>
          <a:bodyPr wrap="square">
            <a:spAutoFit/>
          </a:bodyPr>
          <a:lstStyle/>
          <a:p>
            <a:pPr algn="r" rtl="1">
              <a:lnSpc>
                <a:spcPct val="107000"/>
              </a:lnSpc>
              <a:spcAft>
                <a:spcPts val="800"/>
              </a:spcAft>
            </a:pPr>
            <a:r>
              <a:rPr lang="ar-SA" sz="2000" b="1" dirty="0">
                <a:latin typeface="Calibri" panose="020F0502020204030204" pitchFamily="34" charset="0"/>
                <a:ea typeface="Calibri" panose="020F0502020204030204" pitchFamily="34" charset="0"/>
                <a:cs typeface="Times New Roman" panose="02020603050405020304" pitchFamily="18" charset="0"/>
              </a:rPr>
              <a:t>أما </a:t>
            </a:r>
            <a:r>
              <a:rPr lang="ar-SA" sz="2400" b="1" dirty="0">
                <a:latin typeface="Calibri" panose="020F0502020204030204" pitchFamily="34" charset="0"/>
                <a:ea typeface="Calibri" panose="020F0502020204030204" pitchFamily="34" charset="0"/>
                <a:cs typeface="Times New Roman" panose="02020603050405020304" pitchFamily="18" charset="0"/>
              </a:rPr>
              <a:t>في الإسلام فإن التطوع والعمل الخيري موجود منذ بدء الإسلام، فمساعدة الآخرين والتضامن معهم والشعور بحاجتهم وقضائها هو مبدأ إسلامي أساسي تقوم عليه المجتمعات الإسلامية وعليه تُبنى. قال الله تعالى : ٍ{وما تقدموا لأنفسكم من خير تجدوه عند الله هو خيراً وأعظم أجرا} (المزمل: 20). ويقول الله تعالى في القرآن الكريم:</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(وما تقدموا لأنفسكم من خير تجدوه عند الله هو خيراً وأعظم أجراً).</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latin typeface="Calibri" panose="020F0502020204030204" pitchFamily="34" charset="0"/>
                <a:ea typeface="Calibri" panose="020F0502020204030204" pitchFamily="34" charset="0"/>
                <a:cs typeface="Times New Roman" panose="02020603050405020304" pitchFamily="18" charset="0"/>
              </a:rPr>
              <a:t>(فمن يعمل مثقال ذرة خيراً يره).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544722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رقم الشريحة 5"/>
          <p:cNvSpPr>
            <a:spLocks noGrp="1"/>
          </p:cNvSpPr>
          <p:nvPr>
            <p:ph type="sldNum" sz="quarter" idx="12"/>
          </p:nvPr>
        </p:nvSpPr>
        <p:spPr/>
        <p:txBody>
          <a:bodyPr/>
          <a:lstStyle/>
          <a:p>
            <a:fld id="{EB37DED6-D4C7-42EE-AB49-D2E39E64FDE4}" type="slidenum">
              <a:rPr lang="ar-SA" b="1" smtClean="0">
                <a:solidFill>
                  <a:schemeClr val="tx2"/>
                </a:solidFill>
              </a:rPr>
              <a:pPr/>
              <a:t>9</a:t>
            </a:fld>
            <a:endParaRPr lang="ar-SA" b="1" dirty="0">
              <a:solidFill>
                <a:schemeClr val="tx2"/>
              </a:solidFill>
            </a:endParaRPr>
          </a:p>
        </p:txBody>
      </p:sp>
      <p:sp>
        <p:nvSpPr>
          <p:cNvPr id="2" name="مستطيل 1"/>
          <p:cNvSpPr/>
          <p:nvPr/>
        </p:nvSpPr>
        <p:spPr>
          <a:xfrm>
            <a:off x="0" y="6309320"/>
            <a:ext cx="10702924" cy="548680"/>
          </a:xfrm>
          <a:prstGeom prst="rect">
            <a:avLst/>
          </a:prstGeom>
          <a:solidFill>
            <a:srgbClr val="FFFF66"/>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ar-SA" b="1" dirty="0">
                <a:solidFill>
                  <a:srgbClr val="7030A0"/>
                </a:solidFill>
              </a:rPr>
              <a:t>مفهوم العمل التطوعي</a:t>
            </a:r>
            <a:endParaRPr lang="ar-EG" b="1" dirty="0">
              <a:solidFill>
                <a:srgbClr val="7030A0"/>
              </a:solidFill>
            </a:endParaRPr>
          </a:p>
        </p:txBody>
      </p:sp>
      <p:sp>
        <p:nvSpPr>
          <p:cNvPr id="3" name="Cloud Callout 2"/>
          <p:cNvSpPr/>
          <p:nvPr/>
        </p:nvSpPr>
        <p:spPr>
          <a:xfrm>
            <a:off x="7772769" y="188640"/>
            <a:ext cx="3528392" cy="1656184"/>
          </a:xfrm>
          <a:prstGeom prst="cloudCallout">
            <a:avLst/>
          </a:prstGeom>
          <a:ln>
            <a:solidFill>
              <a:schemeClr val="bg1"/>
            </a:solidFill>
          </a:ln>
          <a:effectLst>
            <a:reflection blurRad="6350" stA="50000" endA="295" endPos="92000" dist="101600" dir="5400000" sy="-100000" algn="bl" rotWithShape="0"/>
          </a:effectLst>
        </p:spPr>
        <p:style>
          <a:lnRef idx="1">
            <a:schemeClr val="accent5"/>
          </a:lnRef>
          <a:fillRef idx="3">
            <a:schemeClr val="accent5"/>
          </a:fillRef>
          <a:effectRef idx="2">
            <a:schemeClr val="accent5"/>
          </a:effectRef>
          <a:fontRef idx="minor">
            <a:schemeClr val="lt1"/>
          </a:fontRef>
        </p:style>
        <p:txBody>
          <a:bodyPr rtlCol="1" anchor="ctr"/>
          <a:lstStyle/>
          <a:p>
            <a:pPr algn="ctr"/>
            <a:r>
              <a:rPr lang="ar-EG" sz="3600" b="1" dirty="0">
                <a:effectLst>
                  <a:outerShdw blurRad="38100" dist="38100" dir="2700000" algn="tl">
                    <a:srgbClr val="000000">
                      <a:alpha val="43137"/>
                    </a:srgbClr>
                  </a:outerShdw>
                </a:effectLst>
                <a:cs typeface="+mj-cs"/>
              </a:rPr>
              <a:t>أهمية التطوع</a:t>
            </a:r>
          </a:p>
        </p:txBody>
      </p:sp>
      <p:sp>
        <p:nvSpPr>
          <p:cNvPr id="7" name="Rectangle 6"/>
          <p:cNvSpPr/>
          <p:nvPr/>
        </p:nvSpPr>
        <p:spPr>
          <a:xfrm>
            <a:off x="1053852" y="2622391"/>
            <a:ext cx="9361040" cy="3032561"/>
          </a:xfrm>
          <a:prstGeom prst="rect">
            <a:avLst/>
          </a:prstGeom>
        </p:spPr>
        <p:txBody>
          <a:bodyPr wrap="square">
            <a:spAutoFit/>
          </a:bodyPr>
          <a:lstStyle/>
          <a:p>
            <a:pPr algn="r" rtl="1">
              <a:lnSpc>
                <a:spcPct val="107000"/>
              </a:lnSpc>
              <a:spcAft>
                <a:spcPts val="800"/>
              </a:spcAft>
            </a:pPr>
            <a:r>
              <a:rPr lang="ar-SA" sz="20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ar-SA" sz="2800" b="1" dirty="0">
                <a:solidFill>
                  <a:schemeClr val="tx2"/>
                </a:solidFill>
                <a:latin typeface="Calibri" panose="020F0502020204030204" pitchFamily="34" charset="0"/>
                <a:cs typeface="Times New Roman" panose="02020603050405020304" pitchFamily="18" charset="0"/>
              </a:rPr>
              <a:t>تنقسم</a:t>
            </a:r>
            <a:r>
              <a:rPr lang="ar-SA" sz="2800" b="1"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 إلى قسمين:</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ar-SA" sz="28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أهمية التطوع للمتطوع:</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 وهي فوائد عملية ونفسية وتربوية، تتمثل في تعزيز الثقة بالنفس ، وتربية النفس على العطاء  مع الآخرين، وزيادة خبراته في المجالات التي تطوع فيها، واستثمار وقت فراغه، وقبل هذا كله الأجر والثواب من الله تعالى في الدنيا والآخرة.</a:t>
            </a:r>
          </a:p>
        </p:txBody>
      </p:sp>
      <p:pic>
        <p:nvPicPr>
          <p:cNvPr id="8" name="Picture 7"/>
          <p:cNvPicPr>
            <a:picLocks noChangeAspect="1"/>
          </p:cNvPicPr>
          <p:nvPr/>
        </p:nvPicPr>
        <p:blipFill>
          <a:blip r:embed="rId2"/>
          <a:stretch>
            <a:fillRect/>
          </a:stretch>
        </p:blipFill>
        <p:spPr>
          <a:xfrm>
            <a:off x="549796" y="207003"/>
            <a:ext cx="1981200" cy="2314575"/>
          </a:xfrm>
          <a:prstGeom prst="rect">
            <a:avLst/>
          </a:prstGeom>
        </p:spPr>
      </p:pic>
    </p:spTree>
    <p:extLst>
      <p:ext uri="{BB962C8B-B14F-4D97-AF65-F5344CB8AC3E}">
        <p14:creationId xmlns:p14="http://schemas.microsoft.com/office/powerpoint/2010/main" val="392244988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أثر رجعي">
  <a:themeElements>
    <a:clrScheme name="أثر رجعي">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2488</Words>
  <Application>Microsoft Office PowerPoint</Application>
  <PresentationFormat>Custom</PresentationFormat>
  <Paragraphs>236</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Calibri Light</vt:lpstr>
      <vt:lpstr>Century Gothic</vt:lpstr>
      <vt:lpstr>Courier New</vt:lpstr>
      <vt:lpstr>Droid Arabic Naskh</vt:lpstr>
      <vt:lpstr>GE SS Two Light</vt:lpstr>
      <vt:lpstr>Symbol</vt:lpstr>
      <vt:lpstr>أثر رجعي</vt:lpstr>
      <vt:lpstr>PowerPoint Presentation</vt:lpstr>
      <vt:lpstr>بسم الله الرحمن الرحيم    والصلاة والسلام على سيد المرسلين سيدنا محمد واله وصحبه اجمعين   مرحباً بكم في امسية مفهوم العمل التطوعي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2014-09-20T16:11:52Z</dcterms:created>
  <dcterms:modified xsi:type="dcterms:W3CDTF">2020-04-11T16:14:48Z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